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58" r:id="rId3"/>
    <p:sldId id="359" r:id="rId4"/>
    <p:sldId id="360" r:id="rId5"/>
    <p:sldId id="258" r:id="rId6"/>
    <p:sldId id="259" r:id="rId7"/>
    <p:sldId id="260" r:id="rId8"/>
    <p:sldId id="261" r:id="rId9"/>
    <p:sldId id="262" r:id="rId10"/>
    <p:sldId id="263" r:id="rId11"/>
    <p:sldId id="264" r:id="rId12"/>
    <p:sldId id="361" r:id="rId13"/>
    <p:sldId id="266" r:id="rId14"/>
    <p:sldId id="362" r:id="rId15"/>
    <p:sldId id="363" r:id="rId16"/>
    <p:sldId id="364" r:id="rId17"/>
    <p:sldId id="365" r:id="rId18"/>
    <p:sldId id="366" r:id="rId19"/>
    <p:sldId id="367" r:id="rId20"/>
    <p:sldId id="368" r:id="rId21"/>
    <p:sldId id="265" r:id="rId22"/>
    <p:sldId id="267" r:id="rId23"/>
    <p:sldId id="269" r:id="rId24"/>
    <p:sldId id="268" r:id="rId25"/>
    <p:sldId id="270" r:id="rId26"/>
    <p:sldId id="271" r:id="rId27"/>
    <p:sldId id="272" r:id="rId28"/>
    <p:sldId id="351" r:id="rId29"/>
    <p:sldId id="273" r:id="rId30"/>
    <p:sldId id="274" r:id="rId31"/>
    <p:sldId id="370" r:id="rId32"/>
    <p:sldId id="369" r:id="rId33"/>
    <p:sldId id="371" r:id="rId34"/>
    <p:sldId id="372" r:id="rId35"/>
    <p:sldId id="373" r:id="rId36"/>
    <p:sldId id="374" r:id="rId37"/>
    <p:sldId id="396" r:id="rId38"/>
    <p:sldId id="275" r:id="rId39"/>
    <p:sldId id="375" r:id="rId40"/>
    <p:sldId id="376" r:id="rId41"/>
    <p:sldId id="377" r:id="rId42"/>
    <p:sldId id="378" r:id="rId43"/>
    <p:sldId id="379" r:id="rId44"/>
    <p:sldId id="380" r:id="rId45"/>
    <p:sldId id="381" r:id="rId46"/>
    <p:sldId id="382" r:id="rId47"/>
    <p:sldId id="276" r:id="rId48"/>
    <p:sldId id="277" r:id="rId49"/>
    <p:sldId id="278" r:id="rId50"/>
    <p:sldId id="279" r:id="rId51"/>
    <p:sldId id="280" r:id="rId52"/>
    <p:sldId id="281" r:id="rId53"/>
    <p:sldId id="282" r:id="rId54"/>
    <p:sldId id="355" r:id="rId55"/>
    <p:sldId id="384" r:id="rId56"/>
    <p:sldId id="357" r:id="rId57"/>
    <p:sldId id="356" r:id="rId58"/>
    <p:sldId id="283" r:id="rId59"/>
    <p:sldId id="395" r:id="rId60"/>
    <p:sldId id="385" r:id="rId61"/>
    <p:sldId id="386" r:id="rId62"/>
    <p:sldId id="387" r:id="rId63"/>
    <p:sldId id="388" r:id="rId64"/>
    <p:sldId id="389" r:id="rId65"/>
    <p:sldId id="390" r:id="rId66"/>
    <p:sldId id="391" r:id="rId67"/>
    <p:sldId id="288" r:id="rId68"/>
    <p:sldId id="294" r:id="rId69"/>
    <p:sldId id="290" r:id="rId70"/>
    <p:sldId id="289" r:id="rId71"/>
    <p:sldId id="291" r:id="rId72"/>
    <p:sldId id="292" r:id="rId73"/>
    <p:sldId id="295" r:id="rId74"/>
    <p:sldId id="293" r:id="rId75"/>
    <p:sldId id="296" r:id="rId76"/>
    <p:sldId id="297" r:id="rId77"/>
    <p:sldId id="298" r:id="rId78"/>
    <p:sldId id="299" r:id="rId79"/>
    <p:sldId id="300" r:id="rId80"/>
    <p:sldId id="301" r:id="rId81"/>
    <p:sldId id="302" r:id="rId82"/>
    <p:sldId id="303" r:id="rId83"/>
    <p:sldId id="304" r:id="rId84"/>
    <p:sldId id="305" r:id="rId85"/>
    <p:sldId id="306" r:id="rId86"/>
    <p:sldId id="307" r:id="rId87"/>
    <p:sldId id="308" r:id="rId88"/>
    <p:sldId id="309" r:id="rId89"/>
    <p:sldId id="310" r:id="rId90"/>
    <p:sldId id="311" r:id="rId91"/>
    <p:sldId id="313" r:id="rId92"/>
    <p:sldId id="312" r:id="rId93"/>
    <p:sldId id="314" r:id="rId94"/>
    <p:sldId id="315" r:id="rId95"/>
    <p:sldId id="316" r:id="rId96"/>
    <p:sldId id="317" r:id="rId97"/>
    <p:sldId id="318" r:id="rId98"/>
    <p:sldId id="319" r:id="rId99"/>
    <p:sldId id="394" r:id="rId100"/>
    <p:sldId id="393" r:id="rId101"/>
    <p:sldId id="320" r:id="rId102"/>
    <p:sldId id="321" r:id="rId103"/>
    <p:sldId id="322" r:id="rId104"/>
    <p:sldId id="323" r:id="rId105"/>
    <p:sldId id="324" r:id="rId106"/>
    <p:sldId id="325" r:id="rId107"/>
    <p:sldId id="326" r:id="rId108"/>
    <p:sldId id="327" r:id="rId109"/>
    <p:sldId id="328" r:id="rId110"/>
    <p:sldId id="329" r:id="rId111"/>
    <p:sldId id="330" r:id="rId112"/>
    <p:sldId id="331" r:id="rId113"/>
    <p:sldId id="332" r:id="rId114"/>
    <p:sldId id="333" r:id="rId115"/>
    <p:sldId id="334" r:id="rId116"/>
    <p:sldId id="335" r:id="rId117"/>
    <p:sldId id="336" r:id="rId118"/>
    <p:sldId id="337" r:id="rId119"/>
    <p:sldId id="338" r:id="rId120"/>
    <p:sldId id="339" r:id="rId121"/>
    <p:sldId id="340" r:id="rId122"/>
    <p:sldId id="341" r:id="rId123"/>
    <p:sldId id="342" r:id="rId124"/>
    <p:sldId id="343" r:id="rId125"/>
    <p:sldId id="344" r:id="rId126"/>
    <p:sldId id="345" r:id="rId127"/>
    <p:sldId id="346" r:id="rId128"/>
    <p:sldId id="349" r:id="rId129"/>
    <p:sldId id="347" r:id="rId130"/>
    <p:sldId id="348" r:id="rId1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sorterViewPr>
    <p:cViewPr>
      <p:scale>
        <a:sx n="100" d="100"/>
        <a:sy n="100" d="100"/>
      </p:scale>
      <p:origin x="0" y="-1249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4E623A8-CD0C-4CB1-9014-9A328A4F8039}" type="datetimeFigureOut">
              <a:rPr lang="en-IN" smtClean="0"/>
              <a:t>06-01-2024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488FC4-AC31-4AF8-A954-B2E0CF68F3BE}" type="slidenum">
              <a:rPr lang="en-IN" smtClean="0"/>
              <a:t>‹#›</a:t>
            </a:fld>
            <a:endParaRPr lang="en-IN"/>
          </a:p>
        </p:txBody>
      </p:sp>
    </p:spTree>
    <p:extLst>
      <p:ext uri="{BB962C8B-B14F-4D97-AF65-F5344CB8AC3E}">
        <p14:creationId xmlns:p14="http://schemas.microsoft.com/office/powerpoint/2010/main" val="3036239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E623A8-CD0C-4CB1-9014-9A328A4F8039}" type="datetimeFigureOut">
              <a:rPr lang="en-IN" smtClean="0"/>
              <a:t>06-01-2024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488FC4-AC31-4AF8-A954-B2E0CF68F3BE}" type="slidenum">
              <a:rPr lang="en-IN" smtClean="0"/>
              <a:t>‹#›</a:t>
            </a:fld>
            <a:endParaRPr lang="en-IN"/>
          </a:p>
        </p:txBody>
      </p:sp>
    </p:spTree>
    <p:extLst>
      <p:ext uri="{BB962C8B-B14F-4D97-AF65-F5344CB8AC3E}">
        <p14:creationId xmlns:p14="http://schemas.microsoft.com/office/powerpoint/2010/main" val="3103096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E623A8-CD0C-4CB1-9014-9A328A4F8039}" type="datetimeFigureOut">
              <a:rPr lang="en-IN" smtClean="0"/>
              <a:t>06-01-2024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488FC4-AC31-4AF8-A954-B2E0CF68F3BE}" type="slidenum">
              <a:rPr lang="en-IN" smtClean="0"/>
              <a:t>‹#›</a:t>
            </a:fld>
            <a:endParaRPr lang="en-IN"/>
          </a:p>
        </p:txBody>
      </p:sp>
    </p:spTree>
    <p:extLst>
      <p:ext uri="{BB962C8B-B14F-4D97-AF65-F5344CB8AC3E}">
        <p14:creationId xmlns:p14="http://schemas.microsoft.com/office/powerpoint/2010/main" val="3998111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E623A8-CD0C-4CB1-9014-9A328A4F8039}" type="datetimeFigureOut">
              <a:rPr lang="en-IN" smtClean="0"/>
              <a:t>06-01-2024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488FC4-AC31-4AF8-A954-B2E0CF68F3BE}" type="slidenum">
              <a:rPr lang="en-IN" smtClean="0"/>
              <a:t>‹#›</a:t>
            </a:fld>
            <a:endParaRPr lang="en-IN"/>
          </a:p>
        </p:txBody>
      </p:sp>
    </p:spTree>
    <p:extLst>
      <p:ext uri="{BB962C8B-B14F-4D97-AF65-F5344CB8AC3E}">
        <p14:creationId xmlns:p14="http://schemas.microsoft.com/office/powerpoint/2010/main" val="312273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E623A8-CD0C-4CB1-9014-9A328A4F8039}" type="datetimeFigureOut">
              <a:rPr lang="en-IN" smtClean="0"/>
              <a:t>06-01-2024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488FC4-AC31-4AF8-A954-B2E0CF68F3BE}" type="slidenum">
              <a:rPr lang="en-IN" smtClean="0"/>
              <a:t>‹#›</a:t>
            </a:fld>
            <a:endParaRPr lang="en-IN"/>
          </a:p>
        </p:txBody>
      </p:sp>
    </p:spTree>
    <p:extLst>
      <p:ext uri="{BB962C8B-B14F-4D97-AF65-F5344CB8AC3E}">
        <p14:creationId xmlns:p14="http://schemas.microsoft.com/office/powerpoint/2010/main" val="4011366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4E623A8-CD0C-4CB1-9014-9A328A4F8039}" type="datetimeFigureOut">
              <a:rPr lang="en-IN" smtClean="0"/>
              <a:t>06-01-2024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6488FC4-AC31-4AF8-A954-B2E0CF68F3BE}" type="slidenum">
              <a:rPr lang="en-IN" smtClean="0"/>
              <a:t>‹#›</a:t>
            </a:fld>
            <a:endParaRPr lang="en-IN"/>
          </a:p>
        </p:txBody>
      </p:sp>
    </p:spTree>
    <p:extLst>
      <p:ext uri="{BB962C8B-B14F-4D97-AF65-F5344CB8AC3E}">
        <p14:creationId xmlns:p14="http://schemas.microsoft.com/office/powerpoint/2010/main" val="7318119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4E623A8-CD0C-4CB1-9014-9A328A4F8039}" type="datetimeFigureOut">
              <a:rPr lang="en-IN" smtClean="0"/>
              <a:t>06-01-2024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6488FC4-AC31-4AF8-A954-B2E0CF68F3BE}" type="slidenum">
              <a:rPr lang="en-IN" smtClean="0"/>
              <a:t>‹#›</a:t>
            </a:fld>
            <a:endParaRPr lang="en-IN"/>
          </a:p>
        </p:txBody>
      </p:sp>
    </p:spTree>
    <p:extLst>
      <p:ext uri="{BB962C8B-B14F-4D97-AF65-F5344CB8AC3E}">
        <p14:creationId xmlns:p14="http://schemas.microsoft.com/office/powerpoint/2010/main" val="1261954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4E623A8-CD0C-4CB1-9014-9A328A4F8039}" type="datetimeFigureOut">
              <a:rPr lang="en-IN" smtClean="0"/>
              <a:t>06-01-2024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6488FC4-AC31-4AF8-A954-B2E0CF68F3BE}" type="slidenum">
              <a:rPr lang="en-IN" smtClean="0"/>
              <a:t>‹#›</a:t>
            </a:fld>
            <a:endParaRPr lang="en-IN"/>
          </a:p>
        </p:txBody>
      </p:sp>
    </p:spTree>
    <p:extLst>
      <p:ext uri="{BB962C8B-B14F-4D97-AF65-F5344CB8AC3E}">
        <p14:creationId xmlns:p14="http://schemas.microsoft.com/office/powerpoint/2010/main" val="906234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E623A8-CD0C-4CB1-9014-9A328A4F8039}" type="datetimeFigureOut">
              <a:rPr lang="en-IN" smtClean="0"/>
              <a:t>06-01-2024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6488FC4-AC31-4AF8-A954-B2E0CF68F3BE}" type="slidenum">
              <a:rPr lang="en-IN" smtClean="0"/>
              <a:t>‹#›</a:t>
            </a:fld>
            <a:endParaRPr lang="en-IN"/>
          </a:p>
        </p:txBody>
      </p:sp>
    </p:spTree>
    <p:extLst>
      <p:ext uri="{BB962C8B-B14F-4D97-AF65-F5344CB8AC3E}">
        <p14:creationId xmlns:p14="http://schemas.microsoft.com/office/powerpoint/2010/main" val="1032720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4E623A8-CD0C-4CB1-9014-9A328A4F8039}" type="datetimeFigureOut">
              <a:rPr lang="en-IN" smtClean="0"/>
              <a:t>06-01-2024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6488FC4-AC31-4AF8-A954-B2E0CF68F3BE}" type="slidenum">
              <a:rPr lang="en-IN" smtClean="0"/>
              <a:t>‹#›</a:t>
            </a:fld>
            <a:endParaRPr lang="en-IN"/>
          </a:p>
        </p:txBody>
      </p:sp>
    </p:spTree>
    <p:extLst>
      <p:ext uri="{BB962C8B-B14F-4D97-AF65-F5344CB8AC3E}">
        <p14:creationId xmlns:p14="http://schemas.microsoft.com/office/powerpoint/2010/main" val="129157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4E623A8-CD0C-4CB1-9014-9A328A4F8039}" type="datetimeFigureOut">
              <a:rPr lang="en-IN" smtClean="0"/>
              <a:t>06-01-2024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6488FC4-AC31-4AF8-A954-B2E0CF68F3BE}" type="slidenum">
              <a:rPr lang="en-IN" smtClean="0"/>
              <a:t>‹#›</a:t>
            </a:fld>
            <a:endParaRPr lang="en-IN"/>
          </a:p>
        </p:txBody>
      </p:sp>
    </p:spTree>
    <p:extLst>
      <p:ext uri="{BB962C8B-B14F-4D97-AF65-F5344CB8AC3E}">
        <p14:creationId xmlns:p14="http://schemas.microsoft.com/office/powerpoint/2010/main" val="3910179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E623A8-CD0C-4CB1-9014-9A328A4F8039}" type="datetimeFigureOut">
              <a:rPr lang="en-IN" smtClean="0"/>
              <a:t>06-01-2024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488FC4-AC31-4AF8-A954-B2E0CF68F3BE}" type="slidenum">
              <a:rPr lang="en-IN" smtClean="0"/>
              <a:t>‹#›</a:t>
            </a:fld>
            <a:endParaRPr lang="en-IN"/>
          </a:p>
        </p:txBody>
      </p:sp>
    </p:spTree>
    <p:extLst>
      <p:ext uri="{BB962C8B-B14F-4D97-AF65-F5344CB8AC3E}">
        <p14:creationId xmlns:p14="http://schemas.microsoft.com/office/powerpoint/2010/main" val="25311305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1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github.com/saha-rajdeep/rebase-demo.git" TargetMode="Externa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1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1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11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11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11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openclipart.org/detail/2817/bug-buddy-vector"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git-scm.com/downloads"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tensorflow/tensorflow"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github.com/settings/profile"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token@github.com/account/repo.git"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https://openclipart.org/detail/34531/tango-computer-by-warszawianka" TargetMode="External"/><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hyperlink" Target="https://lthub.ubc.ca/guides/github-instructor-guide/" TargetMode="External"/><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hyperlink" Target="https://openclipart.org/detail/34531/tango-computer-by-warszawianka" TargetMode="External"/><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hyperlink" Target="https://lthub.ubc.ca/guides/github-instructor-guide/" TargetMode="External"/><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3" Type="http://schemas.openxmlformats.org/officeDocument/2006/relationships/hyperlink" Target="https://openclipart.org/detail/34531/tango-computer-by-warszawianka" TargetMode="External"/><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hyperlink" Target="https://lthub.ubc.ca/guides/github-instructor-guide/" TargetMode="External"/><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mailto:git@github.com"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8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333A8-BADF-ABF3-C69A-D40C6BAA5C23}"/>
              </a:ext>
            </a:extLst>
          </p:cNvPr>
          <p:cNvSpPr>
            <a:spLocks noGrp="1"/>
          </p:cNvSpPr>
          <p:nvPr>
            <p:ph type="ctrTitle"/>
          </p:nvPr>
        </p:nvSpPr>
        <p:spPr>
          <a:xfrm>
            <a:off x="1524000" y="2316163"/>
            <a:ext cx="9144000" cy="2387600"/>
          </a:xfrm>
        </p:spPr>
        <p:txBody>
          <a:bodyPr/>
          <a:lstStyle/>
          <a:p>
            <a:r>
              <a:rPr lang="en-IN" dirty="0"/>
              <a:t>Git and GitHub</a:t>
            </a:r>
          </a:p>
        </p:txBody>
      </p:sp>
      <p:sp>
        <p:nvSpPr>
          <p:cNvPr id="3" name="Subtitle 2">
            <a:extLst>
              <a:ext uri="{FF2B5EF4-FFF2-40B4-BE49-F238E27FC236}">
                <a16:creationId xmlns:a16="http://schemas.microsoft.com/office/drawing/2014/main" id="{006445E9-6E36-DFE4-9885-7430E4A5F2E2}"/>
              </a:ext>
            </a:extLst>
          </p:cNvPr>
          <p:cNvSpPr>
            <a:spLocks noGrp="1"/>
          </p:cNvSpPr>
          <p:nvPr>
            <p:ph type="subTitle" idx="1"/>
          </p:nvPr>
        </p:nvSpPr>
        <p:spPr>
          <a:xfrm>
            <a:off x="1524000" y="4907756"/>
            <a:ext cx="9144000" cy="1655762"/>
          </a:xfrm>
        </p:spPr>
        <p:txBody>
          <a:bodyPr/>
          <a:lstStyle/>
          <a:p>
            <a:r>
              <a:rPr lang="en-IN" dirty="0"/>
              <a:t>Atul Kahate</a:t>
            </a:r>
          </a:p>
        </p:txBody>
      </p:sp>
      <p:pic>
        <p:nvPicPr>
          <p:cNvPr id="2050" name="Picture 2" descr="Git and Github basics served right. | by Sameer Kashyap | Medium">
            <a:extLst>
              <a:ext uri="{FF2B5EF4-FFF2-40B4-BE49-F238E27FC236}">
                <a16:creationId xmlns:a16="http://schemas.microsoft.com/office/drawing/2014/main" id="{2C1F483E-E7E0-93A0-598A-55EA5F1062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854" y="50463"/>
            <a:ext cx="4029777" cy="226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735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E3A2F-9365-6C63-C3A1-5000B0EFB306}"/>
              </a:ext>
            </a:extLst>
          </p:cNvPr>
          <p:cNvSpPr>
            <a:spLocks noGrp="1"/>
          </p:cNvSpPr>
          <p:nvPr>
            <p:ph type="title"/>
          </p:nvPr>
        </p:nvSpPr>
        <p:spPr/>
        <p:txBody>
          <a:bodyPr/>
          <a:lstStyle/>
          <a:p>
            <a:r>
              <a:rPr lang="en-IN" dirty="0"/>
              <a:t>If another team member wants the code …</a:t>
            </a:r>
          </a:p>
        </p:txBody>
      </p:sp>
      <p:sp>
        <p:nvSpPr>
          <p:cNvPr id="3" name="Content Placeholder 2">
            <a:extLst>
              <a:ext uri="{FF2B5EF4-FFF2-40B4-BE49-F238E27FC236}">
                <a16:creationId xmlns:a16="http://schemas.microsoft.com/office/drawing/2014/main" id="{553DACA5-FAA6-179E-E484-408A629B097E}"/>
              </a:ext>
            </a:extLst>
          </p:cNvPr>
          <p:cNvSpPr>
            <a:spLocks noGrp="1"/>
          </p:cNvSpPr>
          <p:nvPr>
            <p:ph idx="1"/>
          </p:nvPr>
        </p:nvSpPr>
        <p:spPr/>
        <p:txBody>
          <a:bodyPr/>
          <a:lstStyle/>
          <a:p>
            <a:r>
              <a:rPr lang="en-IN" dirty="0"/>
              <a:t>Fetch</a:t>
            </a:r>
          </a:p>
          <a:p>
            <a:endParaRPr lang="en-IN" dirty="0"/>
          </a:p>
          <a:p>
            <a:endParaRPr lang="en-IN" dirty="0"/>
          </a:p>
          <a:p>
            <a:endParaRPr lang="en-IN" dirty="0"/>
          </a:p>
          <a:p>
            <a:endParaRPr lang="en-IN" dirty="0"/>
          </a:p>
          <a:p>
            <a:r>
              <a:rPr lang="en-IN" dirty="0"/>
              <a:t>Modify and push</a:t>
            </a:r>
          </a:p>
        </p:txBody>
      </p:sp>
      <p:pic>
        <p:nvPicPr>
          <p:cNvPr id="6" name="Picture 5">
            <a:extLst>
              <a:ext uri="{FF2B5EF4-FFF2-40B4-BE49-F238E27FC236}">
                <a16:creationId xmlns:a16="http://schemas.microsoft.com/office/drawing/2014/main" id="{DAB4DF20-E122-413A-8153-D35951EF27D4}"/>
              </a:ext>
            </a:extLst>
          </p:cNvPr>
          <p:cNvPicPr>
            <a:picLocks noChangeAspect="1"/>
          </p:cNvPicPr>
          <p:nvPr/>
        </p:nvPicPr>
        <p:blipFill>
          <a:blip r:embed="rId2"/>
          <a:stretch>
            <a:fillRect/>
          </a:stretch>
        </p:blipFill>
        <p:spPr>
          <a:xfrm>
            <a:off x="1056616" y="2297958"/>
            <a:ext cx="4894780" cy="2095115"/>
          </a:xfrm>
          <a:prstGeom prst="rect">
            <a:avLst/>
          </a:prstGeom>
        </p:spPr>
      </p:pic>
      <p:pic>
        <p:nvPicPr>
          <p:cNvPr id="9" name="Picture 8">
            <a:extLst>
              <a:ext uri="{FF2B5EF4-FFF2-40B4-BE49-F238E27FC236}">
                <a16:creationId xmlns:a16="http://schemas.microsoft.com/office/drawing/2014/main" id="{29B6D336-F1B8-01F3-8C69-4D5502EE8970}"/>
              </a:ext>
            </a:extLst>
          </p:cNvPr>
          <p:cNvPicPr>
            <a:picLocks noChangeAspect="1"/>
          </p:cNvPicPr>
          <p:nvPr/>
        </p:nvPicPr>
        <p:blipFill>
          <a:blip r:embed="rId3"/>
          <a:stretch>
            <a:fillRect/>
          </a:stretch>
        </p:blipFill>
        <p:spPr>
          <a:xfrm>
            <a:off x="6296435" y="4393073"/>
            <a:ext cx="4838949" cy="2222614"/>
          </a:xfrm>
          <a:prstGeom prst="rect">
            <a:avLst/>
          </a:prstGeom>
        </p:spPr>
      </p:pic>
    </p:spTree>
    <p:extLst>
      <p:ext uri="{BB962C8B-B14F-4D97-AF65-F5344CB8AC3E}">
        <p14:creationId xmlns:p14="http://schemas.microsoft.com/office/powerpoint/2010/main" val="33296102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8AF9B-DDFA-E36F-C16E-1423F725569D}"/>
              </a:ext>
            </a:extLst>
          </p:cNvPr>
          <p:cNvSpPr>
            <a:spLocks noGrp="1"/>
          </p:cNvSpPr>
          <p:nvPr>
            <p:ph type="title"/>
          </p:nvPr>
        </p:nvSpPr>
        <p:spPr/>
        <p:txBody>
          <a:bodyPr/>
          <a:lstStyle/>
          <a:p>
            <a:r>
              <a:rPr lang="en-US" dirty="0"/>
              <a:t>Assignment: Do the following </a:t>
            </a:r>
          </a:p>
        </p:txBody>
      </p:sp>
      <p:sp>
        <p:nvSpPr>
          <p:cNvPr id="3" name="Content Placeholder 2">
            <a:extLst>
              <a:ext uri="{FF2B5EF4-FFF2-40B4-BE49-F238E27FC236}">
                <a16:creationId xmlns:a16="http://schemas.microsoft.com/office/drawing/2014/main" id="{65F40D1E-E128-58BE-C941-366C4AFFEB8E}"/>
              </a:ext>
            </a:extLst>
          </p:cNvPr>
          <p:cNvSpPr>
            <a:spLocks noGrp="1"/>
          </p:cNvSpPr>
          <p:nvPr>
            <p:ph idx="1"/>
          </p:nvPr>
        </p:nvSpPr>
        <p:spPr/>
        <p:txBody>
          <a:bodyPr>
            <a:normAutofit lnSpcReduction="10000"/>
          </a:bodyPr>
          <a:lstStyle/>
          <a:p>
            <a:r>
              <a:rPr lang="en-US" dirty="0"/>
              <a:t>Developer-1 has developed “Hello.py” that displays “Hello from CDAC”</a:t>
            </a:r>
          </a:p>
          <a:p>
            <a:pPr lvl="1"/>
            <a:r>
              <a:rPr lang="en-US" dirty="0"/>
              <a:t>Hello.py will contain print("Hello from CDAC")</a:t>
            </a:r>
          </a:p>
          <a:p>
            <a:r>
              <a:rPr lang="en-US" dirty="0"/>
              <a:t>Developer-1 has pushed the code to </a:t>
            </a:r>
            <a:r>
              <a:rPr lang="en-US" dirty="0" err="1"/>
              <a:t>Github</a:t>
            </a:r>
            <a:endParaRPr lang="en-US" dirty="0"/>
          </a:p>
          <a:p>
            <a:r>
              <a:rPr lang="en-US" dirty="0"/>
              <a:t>Developer-2 takes this code and adds another statement “Welcome to DITISS”</a:t>
            </a:r>
          </a:p>
          <a:p>
            <a:r>
              <a:rPr lang="en-US" dirty="0"/>
              <a:t>Developer-2 creates a branch to make changes</a:t>
            </a:r>
          </a:p>
          <a:p>
            <a:r>
              <a:rPr lang="en-US" dirty="0"/>
              <a:t>After making the changes and testing, Developer-2 merges the changes</a:t>
            </a:r>
          </a:p>
          <a:p>
            <a:r>
              <a:rPr lang="en-US" dirty="0"/>
              <a:t>Developer-2 pushes the changes to GitHub</a:t>
            </a:r>
          </a:p>
        </p:txBody>
      </p:sp>
    </p:spTree>
    <p:extLst>
      <p:ext uri="{BB962C8B-B14F-4D97-AF65-F5344CB8AC3E}">
        <p14:creationId xmlns:p14="http://schemas.microsoft.com/office/powerpoint/2010/main" val="16353325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E71F71-4861-03B1-BCF5-6874FC674F15}"/>
              </a:ext>
            </a:extLst>
          </p:cNvPr>
          <p:cNvSpPr>
            <a:spLocks noGrp="1"/>
          </p:cNvSpPr>
          <p:nvPr>
            <p:ph type="title"/>
          </p:nvPr>
        </p:nvSpPr>
        <p:spPr/>
        <p:txBody>
          <a:bodyPr/>
          <a:lstStyle/>
          <a:p>
            <a:r>
              <a:rPr lang="en-IN" dirty="0"/>
              <a:t>Rebasing</a:t>
            </a:r>
          </a:p>
        </p:txBody>
      </p:sp>
      <p:sp>
        <p:nvSpPr>
          <p:cNvPr id="5" name="Text Placeholder 4">
            <a:extLst>
              <a:ext uri="{FF2B5EF4-FFF2-40B4-BE49-F238E27FC236}">
                <a16:creationId xmlns:a16="http://schemas.microsoft.com/office/drawing/2014/main" id="{3396E1A4-7E41-8A17-7816-AF3A50B2587C}"/>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89976589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8CCC1-D8E1-DD3D-BB1D-93A5990B2E25}"/>
              </a:ext>
            </a:extLst>
          </p:cNvPr>
          <p:cNvSpPr>
            <a:spLocks noGrp="1"/>
          </p:cNvSpPr>
          <p:nvPr>
            <p:ph type="title"/>
          </p:nvPr>
        </p:nvSpPr>
        <p:spPr/>
        <p:txBody>
          <a:bodyPr/>
          <a:lstStyle/>
          <a:p>
            <a:r>
              <a:rPr lang="en-IN" dirty="0"/>
              <a:t>Regular Merge</a:t>
            </a:r>
          </a:p>
        </p:txBody>
      </p:sp>
      <p:sp>
        <p:nvSpPr>
          <p:cNvPr id="3" name="Content Placeholder 2">
            <a:extLst>
              <a:ext uri="{FF2B5EF4-FFF2-40B4-BE49-F238E27FC236}">
                <a16:creationId xmlns:a16="http://schemas.microsoft.com/office/drawing/2014/main" id="{AA9CE70B-A5D6-B4DC-8075-FEC40634DD5A}"/>
              </a:ext>
            </a:extLst>
          </p:cNvPr>
          <p:cNvSpPr>
            <a:spLocks noGrp="1"/>
          </p:cNvSpPr>
          <p:nvPr>
            <p:ph idx="1"/>
          </p:nvPr>
        </p:nvSpPr>
        <p:spPr/>
        <p:txBody>
          <a:bodyPr/>
          <a:lstStyle/>
          <a:p>
            <a:r>
              <a:rPr lang="en-IN" dirty="0"/>
              <a:t>Consider that we have two branches </a:t>
            </a:r>
            <a:r>
              <a:rPr lang="en-IN" i="1" dirty="0"/>
              <a:t>master</a:t>
            </a:r>
            <a:r>
              <a:rPr lang="en-IN" dirty="0"/>
              <a:t> and </a:t>
            </a:r>
            <a:r>
              <a:rPr lang="en-IN" i="1" dirty="0"/>
              <a:t>feature1</a:t>
            </a:r>
            <a:endParaRPr lang="en-IN" dirty="0"/>
          </a:p>
        </p:txBody>
      </p:sp>
      <p:pic>
        <p:nvPicPr>
          <p:cNvPr id="5" name="Picture 4">
            <a:extLst>
              <a:ext uri="{FF2B5EF4-FFF2-40B4-BE49-F238E27FC236}">
                <a16:creationId xmlns:a16="http://schemas.microsoft.com/office/drawing/2014/main" id="{90D55E91-F440-BBD9-805F-FF7BB730AB7E}"/>
              </a:ext>
            </a:extLst>
          </p:cNvPr>
          <p:cNvPicPr>
            <a:picLocks noChangeAspect="1"/>
          </p:cNvPicPr>
          <p:nvPr/>
        </p:nvPicPr>
        <p:blipFill>
          <a:blip r:embed="rId2"/>
          <a:stretch>
            <a:fillRect/>
          </a:stretch>
        </p:blipFill>
        <p:spPr>
          <a:xfrm>
            <a:off x="2829372" y="2384170"/>
            <a:ext cx="4807197" cy="4349974"/>
          </a:xfrm>
          <a:prstGeom prst="rect">
            <a:avLst/>
          </a:prstGeom>
        </p:spPr>
      </p:pic>
    </p:spTree>
    <p:extLst>
      <p:ext uri="{BB962C8B-B14F-4D97-AF65-F5344CB8AC3E}">
        <p14:creationId xmlns:p14="http://schemas.microsoft.com/office/powerpoint/2010/main" val="38591621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8CCC1-D8E1-DD3D-BB1D-93A5990B2E25}"/>
              </a:ext>
            </a:extLst>
          </p:cNvPr>
          <p:cNvSpPr>
            <a:spLocks noGrp="1"/>
          </p:cNvSpPr>
          <p:nvPr>
            <p:ph type="title"/>
          </p:nvPr>
        </p:nvSpPr>
        <p:spPr/>
        <p:txBody>
          <a:bodyPr/>
          <a:lstStyle/>
          <a:p>
            <a:r>
              <a:rPr lang="en-IN" dirty="0"/>
              <a:t>Regular Merge</a:t>
            </a:r>
          </a:p>
        </p:txBody>
      </p:sp>
      <p:sp>
        <p:nvSpPr>
          <p:cNvPr id="3" name="Content Placeholder 2">
            <a:extLst>
              <a:ext uri="{FF2B5EF4-FFF2-40B4-BE49-F238E27FC236}">
                <a16:creationId xmlns:a16="http://schemas.microsoft.com/office/drawing/2014/main" id="{AA9CE70B-A5D6-B4DC-8075-FEC40634DD5A}"/>
              </a:ext>
            </a:extLst>
          </p:cNvPr>
          <p:cNvSpPr>
            <a:spLocks noGrp="1"/>
          </p:cNvSpPr>
          <p:nvPr>
            <p:ph idx="1"/>
          </p:nvPr>
        </p:nvSpPr>
        <p:spPr/>
        <p:txBody>
          <a:bodyPr/>
          <a:lstStyle/>
          <a:p>
            <a:r>
              <a:rPr lang="en-IN" dirty="0"/>
              <a:t>Committing changes from </a:t>
            </a:r>
            <a:r>
              <a:rPr lang="en-IN" i="1" dirty="0"/>
              <a:t>feature1 </a:t>
            </a:r>
            <a:r>
              <a:rPr lang="en-IN" dirty="0"/>
              <a:t>to </a:t>
            </a:r>
            <a:r>
              <a:rPr lang="en-IN" i="1" dirty="0"/>
              <a:t>master</a:t>
            </a:r>
            <a:r>
              <a:rPr lang="en-IN" dirty="0"/>
              <a:t>, we use </a:t>
            </a:r>
            <a:r>
              <a:rPr lang="en-IN" b="1" dirty="0"/>
              <a:t>git merge</a:t>
            </a:r>
            <a:endParaRPr lang="en-IN" i="1" dirty="0"/>
          </a:p>
        </p:txBody>
      </p:sp>
      <p:pic>
        <p:nvPicPr>
          <p:cNvPr id="6" name="Picture 5">
            <a:extLst>
              <a:ext uri="{FF2B5EF4-FFF2-40B4-BE49-F238E27FC236}">
                <a16:creationId xmlns:a16="http://schemas.microsoft.com/office/drawing/2014/main" id="{0649D92D-3F5E-B0B8-9226-D64E12A3764F}"/>
              </a:ext>
            </a:extLst>
          </p:cNvPr>
          <p:cNvPicPr>
            <a:picLocks noChangeAspect="1"/>
          </p:cNvPicPr>
          <p:nvPr/>
        </p:nvPicPr>
        <p:blipFill>
          <a:blip r:embed="rId2"/>
          <a:stretch>
            <a:fillRect/>
          </a:stretch>
        </p:blipFill>
        <p:spPr>
          <a:xfrm>
            <a:off x="3107525" y="2414427"/>
            <a:ext cx="4711445" cy="4217542"/>
          </a:xfrm>
          <a:prstGeom prst="rect">
            <a:avLst/>
          </a:prstGeom>
        </p:spPr>
      </p:pic>
    </p:spTree>
    <p:extLst>
      <p:ext uri="{BB962C8B-B14F-4D97-AF65-F5344CB8AC3E}">
        <p14:creationId xmlns:p14="http://schemas.microsoft.com/office/powerpoint/2010/main" val="11007067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8CCC1-D8E1-DD3D-BB1D-93A5990B2E25}"/>
              </a:ext>
            </a:extLst>
          </p:cNvPr>
          <p:cNvSpPr>
            <a:spLocks noGrp="1"/>
          </p:cNvSpPr>
          <p:nvPr>
            <p:ph type="title"/>
          </p:nvPr>
        </p:nvSpPr>
        <p:spPr/>
        <p:txBody>
          <a:bodyPr/>
          <a:lstStyle/>
          <a:p>
            <a:r>
              <a:rPr lang="en-IN" dirty="0"/>
              <a:t>Regular Merge</a:t>
            </a:r>
          </a:p>
        </p:txBody>
      </p:sp>
      <p:sp>
        <p:nvSpPr>
          <p:cNvPr id="3" name="Content Placeholder 2">
            <a:extLst>
              <a:ext uri="{FF2B5EF4-FFF2-40B4-BE49-F238E27FC236}">
                <a16:creationId xmlns:a16="http://schemas.microsoft.com/office/drawing/2014/main" id="{AA9CE70B-A5D6-B4DC-8075-FEC40634DD5A}"/>
              </a:ext>
            </a:extLst>
          </p:cNvPr>
          <p:cNvSpPr>
            <a:spLocks noGrp="1"/>
          </p:cNvSpPr>
          <p:nvPr>
            <p:ph idx="1"/>
          </p:nvPr>
        </p:nvSpPr>
        <p:spPr/>
        <p:txBody>
          <a:bodyPr/>
          <a:lstStyle/>
          <a:p>
            <a:r>
              <a:rPr lang="en-IN" dirty="0"/>
              <a:t>Committing changes from </a:t>
            </a:r>
            <a:r>
              <a:rPr lang="en-IN" i="1" dirty="0"/>
              <a:t>feature1 </a:t>
            </a:r>
            <a:r>
              <a:rPr lang="en-IN" dirty="0"/>
              <a:t>to </a:t>
            </a:r>
            <a:r>
              <a:rPr lang="en-IN" i="1" dirty="0"/>
              <a:t>master</a:t>
            </a:r>
            <a:r>
              <a:rPr lang="en-IN" dirty="0"/>
              <a:t>, we use </a:t>
            </a:r>
            <a:r>
              <a:rPr lang="en-IN" b="1" dirty="0"/>
              <a:t>git merge</a:t>
            </a:r>
            <a:endParaRPr lang="en-IN" i="1" dirty="0"/>
          </a:p>
        </p:txBody>
      </p:sp>
      <p:pic>
        <p:nvPicPr>
          <p:cNvPr id="5" name="Picture 4">
            <a:extLst>
              <a:ext uri="{FF2B5EF4-FFF2-40B4-BE49-F238E27FC236}">
                <a16:creationId xmlns:a16="http://schemas.microsoft.com/office/drawing/2014/main" id="{C3BC9439-243A-3470-A57B-EEFC286F6194}"/>
              </a:ext>
            </a:extLst>
          </p:cNvPr>
          <p:cNvPicPr>
            <a:picLocks noChangeAspect="1"/>
          </p:cNvPicPr>
          <p:nvPr/>
        </p:nvPicPr>
        <p:blipFill>
          <a:blip r:embed="rId2"/>
          <a:stretch>
            <a:fillRect/>
          </a:stretch>
        </p:blipFill>
        <p:spPr>
          <a:xfrm>
            <a:off x="3708969" y="2379342"/>
            <a:ext cx="4920133" cy="4239689"/>
          </a:xfrm>
          <a:prstGeom prst="rect">
            <a:avLst/>
          </a:prstGeom>
        </p:spPr>
      </p:pic>
    </p:spTree>
    <p:extLst>
      <p:ext uri="{BB962C8B-B14F-4D97-AF65-F5344CB8AC3E}">
        <p14:creationId xmlns:p14="http://schemas.microsoft.com/office/powerpoint/2010/main" val="31941543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5DC61-B5F3-4E85-801E-E0813518911E}"/>
              </a:ext>
            </a:extLst>
          </p:cNvPr>
          <p:cNvSpPr>
            <a:spLocks noGrp="1"/>
          </p:cNvSpPr>
          <p:nvPr>
            <p:ph type="title"/>
          </p:nvPr>
        </p:nvSpPr>
        <p:spPr/>
        <p:txBody>
          <a:bodyPr/>
          <a:lstStyle/>
          <a:p>
            <a:r>
              <a:rPr lang="en-IN" dirty="0"/>
              <a:t>Regular Merge – Problems </a:t>
            </a:r>
          </a:p>
        </p:txBody>
      </p:sp>
      <p:sp>
        <p:nvSpPr>
          <p:cNvPr id="3" name="Content Placeholder 2">
            <a:extLst>
              <a:ext uri="{FF2B5EF4-FFF2-40B4-BE49-F238E27FC236}">
                <a16:creationId xmlns:a16="http://schemas.microsoft.com/office/drawing/2014/main" id="{9155CA34-324B-C597-A6B3-FCAB2FD6AA4D}"/>
              </a:ext>
            </a:extLst>
          </p:cNvPr>
          <p:cNvSpPr>
            <a:spLocks noGrp="1"/>
          </p:cNvSpPr>
          <p:nvPr>
            <p:ph idx="1"/>
          </p:nvPr>
        </p:nvSpPr>
        <p:spPr/>
        <p:txBody>
          <a:bodyPr/>
          <a:lstStyle/>
          <a:p>
            <a:r>
              <a:rPr lang="en-IN" dirty="0"/>
              <a:t>If a lot of people are checking in code, this will make the commit history look very messy</a:t>
            </a:r>
          </a:p>
        </p:txBody>
      </p:sp>
      <p:pic>
        <p:nvPicPr>
          <p:cNvPr id="5" name="Picture 4">
            <a:extLst>
              <a:ext uri="{FF2B5EF4-FFF2-40B4-BE49-F238E27FC236}">
                <a16:creationId xmlns:a16="http://schemas.microsoft.com/office/drawing/2014/main" id="{080E2CE7-8561-0303-0143-40D6392A0E96}"/>
              </a:ext>
            </a:extLst>
          </p:cNvPr>
          <p:cNvPicPr>
            <a:picLocks noChangeAspect="1"/>
          </p:cNvPicPr>
          <p:nvPr/>
        </p:nvPicPr>
        <p:blipFill>
          <a:blip r:embed="rId2"/>
          <a:stretch>
            <a:fillRect/>
          </a:stretch>
        </p:blipFill>
        <p:spPr>
          <a:xfrm>
            <a:off x="2117520" y="2770250"/>
            <a:ext cx="7956959" cy="3803845"/>
          </a:xfrm>
          <a:prstGeom prst="rect">
            <a:avLst/>
          </a:prstGeom>
        </p:spPr>
      </p:pic>
    </p:spTree>
    <p:extLst>
      <p:ext uri="{BB962C8B-B14F-4D97-AF65-F5344CB8AC3E}">
        <p14:creationId xmlns:p14="http://schemas.microsoft.com/office/powerpoint/2010/main" val="16330987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5DC61-B5F3-4E85-801E-E0813518911E}"/>
              </a:ext>
            </a:extLst>
          </p:cNvPr>
          <p:cNvSpPr>
            <a:spLocks noGrp="1"/>
          </p:cNvSpPr>
          <p:nvPr>
            <p:ph type="title"/>
          </p:nvPr>
        </p:nvSpPr>
        <p:spPr/>
        <p:txBody>
          <a:bodyPr/>
          <a:lstStyle/>
          <a:p>
            <a:r>
              <a:rPr lang="en-IN" dirty="0"/>
              <a:t>Regular Merge – Problems </a:t>
            </a:r>
          </a:p>
        </p:txBody>
      </p:sp>
      <p:sp>
        <p:nvSpPr>
          <p:cNvPr id="3" name="Content Placeholder 2">
            <a:extLst>
              <a:ext uri="{FF2B5EF4-FFF2-40B4-BE49-F238E27FC236}">
                <a16:creationId xmlns:a16="http://schemas.microsoft.com/office/drawing/2014/main" id="{9155CA34-324B-C597-A6B3-FCAB2FD6AA4D}"/>
              </a:ext>
            </a:extLst>
          </p:cNvPr>
          <p:cNvSpPr>
            <a:spLocks noGrp="1"/>
          </p:cNvSpPr>
          <p:nvPr>
            <p:ph idx="1"/>
          </p:nvPr>
        </p:nvSpPr>
        <p:spPr/>
        <p:txBody>
          <a:bodyPr/>
          <a:lstStyle/>
          <a:p>
            <a:r>
              <a:rPr lang="en-IN" dirty="0"/>
              <a:t>If a lot of people are checking in code, this will make the commit history look very messy</a:t>
            </a:r>
          </a:p>
        </p:txBody>
      </p:sp>
      <p:pic>
        <p:nvPicPr>
          <p:cNvPr id="5" name="Picture 4">
            <a:extLst>
              <a:ext uri="{FF2B5EF4-FFF2-40B4-BE49-F238E27FC236}">
                <a16:creationId xmlns:a16="http://schemas.microsoft.com/office/drawing/2014/main" id="{080E2CE7-8561-0303-0143-40D6392A0E96}"/>
              </a:ext>
            </a:extLst>
          </p:cNvPr>
          <p:cNvPicPr>
            <a:picLocks noChangeAspect="1"/>
          </p:cNvPicPr>
          <p:nvPr/>
        </p:nvPicPr>
        <p:blipFill>
          <a:blip r:embed="rId2"/>
          <a:stretch>
            <a:fillRect/>
          </a:stretch>
        </p:blipFill>
        <p:spPr>
          <a:xfrm>
            <a:off x="2117520" y="2770250"/>
            <a:ext cx="7956959" cy="3803845"/>
          </a:xfrm>
          <a:prstGeom prst="rect">
            <a:avLst/>
          </a:prstGeom>
        </p:spPr>
      </p:pic>
    </p:spTree>
    <p:extLst>
      <p:ext uri="{BB962C8B-B14F-4D97-AF65-F5344CB8AC3E}">
        <p14:creationId xmlns:p14="http://schemas.microsoft.com/office/powerpoint/2010/main" val="425367521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967F5-E0AD-7816-975A-B741B62E1F58}"/>
              </a:ext>
            </a:extLst>
          </p:cNvPr>
          <p:cNvSpPr>
            <a:spLocks noGrp="1"/>
          </p:cNvSpPr>
          <p:nvPr>
            <p:ph type="title"/>
          </p:nvPr>
        </p:nvSpPr>
        <p:spPr/>
        <p:txBody>
          <a:bodyPr/>
          <a:lstStyle/>
          <a:p>
            <a:r>
              <a:rPr lang="en-IN" dirty="0"/>
              <a:t>Solution – Rebase </a:t>
            </a:r>
          </a:p>
        </p:txBody>
      </p:sp>
      <p:sp>
        <p:nvSpPr>
          <p:cNvPr id="3" name="Content Placeholder 2">
            <a:extLst>
              <a:ext uri="{FF2B5EF4-FFF2-40B4-BE49-F238E27FC236}">
                <a16:creationId xmlns:a16="http://schemas.microsoft.com/office/drawing/2014/main" id="{904B9687-BBB1-0217-24A5-826B8D21F72A}"/>
              </a:ext>
            </a:extLst>
          </p:cNvPr>
          <p:cNvSpPr>
            <a:spLocks noGrp="1"/>
          </p:cNvSpPr>
          <p:nvPr>
            <p:ph idx="1"/>
          </p:nvPr>
        </p:nvSpPr>
        <p:spPr/>
        <p:txBody>
          <a:bodyPr/>
          <a:lstStyle/>
          <a:p>
            <a:r>
              <a:rPr lang="en-IN" dirty="0"/>
              <a:t>Instead of creating a new commit id with every merge, simply move the commits at the end of the master branch</a:t>
            </a:r>
          </a:p>
        </p:txBody>
      </p:sp>
      <p:pic>
        <p:nvPicPr>
          <p:cNvPr id="5" name="Picture 4">
            <a:extLst>
              <a:ext uri="{FF2B5EF4-FFF2-40B4-BE49-F238E27FC236}">
                <a16:creationId xmlns:a16="http://schemas.microsoft.com/office/drawing/2014/main" id="{945A55CB-8A93-8C7B-165F-380BE23F3720}"/>
              </a:ext>
            </a:extLst>
          </p:cNvPr>
          <p:cNvPicPr>
            <a:picLocks noChangeAspect="1"/>
          </p:cNvPicPr>
          <p:nvPr/>
        </p:nvPicPr>
        <p:blipFill>
          <a:blip r:embed="rId2"/>
          <a:stretch>
            <a:fillRect/>
          </a:stretch>
        </p:blipFill>
        <p:spPr>
          <a:xfrm>
            <a:off x="1222625" y="2901929"/>
            <a:ext cx="3926074" cy="3196534"/>
          </a:xfrm>
          <a:prstGeom prst="rect">
            <a:avLst/>
          </a:prstGeom>
        </p:spPr>
      </p:pic>
      <p:sp>
        <p:nvSpPr>
          <p:cNvPr id="6" name="Arrow: Right 5">
            <a:extLst>
              <a:ext uri="{FF2B5EF4-FFF2-40B4-BE49-F238E27FC236}">
                <a16:creationId xmlns:a16="http://schemas.microsoft.com/office/drawing/2014/main" id="{F1EFC1D3-E938-1962-210B-A2F9E42C62E8}"/>
              </a:ext>
            </a:extLst>
          </p:cNvPr>
          <p:cNvSpPr/>
          <p:nvPr/>
        </p:nvSpPr>
        <p:spPr>
          <a:xfrm>
            <a:off x="5506948" y="4295971"/>
            <a:ext cx="842481" cy="482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CF407712-ED51-5E25-AD0A-1661B6051DF6}"/>
              </a:ext>
            </a:extLst>
          </p:cNvPr>
          <p:cNvPicPr>
            <a:picLocks noChangeAspect="1"/>
          </p:cNvPicPr>
          <p:nvPr/>
        </p:nvPicPr>
        <p:blipFill>
          <a:blip r:embed="rId3"/>
          <a:stretch>
            <a:fillRect/>
          </a:stretch>
        </p:blipFill>
        <p:spPr>
          <a:xfrm>
            <a:off x="8022045" y="2406161"/>
            <a:ext cx="2753102" cy="4086714"/>
          </a:xfrm>
          <a:prstGeom prst="rect">
            <a:avLst/>
          </a:prstGeom>
        </p:spPr>
      </p:pic>
    </p:spTree>
    <p:extLst>
      <p:ext uri="{BB962C8B-B14F-4D97-AF65-F5344CB8AC3E}">
        <p14:creationId xmlns:p14="http://schemas.microsoft.com/office/powerpoint/2010/main" val="16961497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E131E-6E25-25C0-5D6F-BC196462FF45}"/>
              </a:ext>
            </a:extLst>
          </p:cNvPr>
          <p:cNvSpPr>
            <a:spLocks noGrp="1"/>
          </p:cNvSpPr>
          <p:nvPr>
            <p:ph type="title"/>
          </p:nvPr>
        </p:nvSpPr>
        <p:spPr/>
        <p:txBody>
          <a:bodyPr/>
          <a:lstStyle/>
          <a:p>
            <a:r>
              <a:rPr lang="en-IN" dirty="0"/>
              <a:t>Why Rebase?</a:t>
            </a:r>
          </a:p>
        </p:txBody>
      </p:sp>
      <p:sp>
        <p:nvSpPr>
          <p:cNvPr id="3" name="Content Placeholder 2">
            <a:extLst>
              <a:ext uri="{FF2B5EF4-FFF2-40B4-BE49-F238E27FC236}">
                <a16:creationId xmlns:a16="http://schemas.microsoft.com/office/drawing/2014/main" id="{A421B34F-9682-2FBB-492F-1E37EA5A121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B0E8C34-2CF6-566C-0D5E-87024583245E}"/>
              </a:ext>
            </a:extLst>
          </p:cNvPr>
          <p:cNvPicPr>
            <a:picLocks noChangeAspect="1"/>
          </p:cNvPicPr>
          <p:nvPr/>
        </p:nvPicPr>
        <p:blipFill>
          <a:blip r:embed="rId2"/>
          <a:stretch>
            <a:fillRect/>
          </a:stretch>
        </p:blipFill>
        <p:spPr>
          <a:xfrm>
            <a:off x="1602769" y="1600517"/>
            <a:ext cx="8648818" cy="4356842"/>
          </a:xfrm>
          <a:prstGeom prst="rect">
            <a:avLst/>
          </a:prstGeom>
        </p:spPr>
      </p:pic>
    </p:spTree>
    <p:extLst>
      <p:ext uri="{BB962C8B-B14F-4D97-AF65-F5344CB8AC3E}">
        <p14:creationId xmlns:p14="http://schemas.microsoft.com/office/powerpoint/2010/main" val="4737123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E4373-9C34-79CD-1517-5E823DDCDB80}"/>
              </a:ext>
            </a:extLst>
          </p:cNvPr>
          <p:cNvSpPr>
            <a:spLocks noGrp="1"/>
          </p:cNvSpPr>
          <p:nvPr>
            <p:ph type="title"/>
          </p:nvPr>
        </p:nvSpPr>
        <p:spPr/>
        <p:txBody>
          <a:bodyPr/>
          <a:lstStyle/>
          <a:p>
            <a:r>
              <a:rPr lang="en-IN" dirty="0"/>
              <a:t>Rebase Disadvantages</a:t>
            </a:r>
          </a:p>
        </p:txBody>
      </p:sp>
      <p:sp>
        <p:nvSpPr>
          <p:cNvPr id="3" name="Content Placeholder 2">
            <a:extLst>
              <a:ext uri="{FF2B5EF4-FFF2-40B4-BE49-F238E27FC236}">
                <a16:creationId xmlns:a16="http://schemas.microsoft.com/office/drawing/2014/main" id="{7B7F5BE1-EC68-6FD9-3EEA-D4867250F9F1}"/>
              </a:ext>
            </a:extLst>
          </p:cNvPr>
          <p:cNvSpPr>
            <a:spLocks noGrp="1"/>
          </p:cNvSpPr>
          <p:nvPr>
            <p:ph idx="1"/>
          </p:nvPr>
        </p:nvSpPr>
        <p:spPr/>
        <p:txBody>
          <a:bodyPr/>
          <a:lstStyle/>
          <a:p>
            <a:r>
              <a:rPr lang="en-IN" dirty="0"/>
              <a:t>The commit ids from feature1 are not simply moving over the master branch – git creates copies of them, so the original commit ids for feature1 are gone forever</a:t>
            </a:r>
          </a:p>
        </p:txBody>
      </p:sp>
      <p:pic>
        <p:nvPicPr>
          <p:cNvPr id="5" name="Picture 4">
            <a:extLst>
              <a:ext uri="{FF2B5EF4-FFF2-40B4-BE49-F238E27FC236}">
                <a16:creationId xmlns:a16="http://schemas.microsoft.com/office/drawing/2014/main" id="{807B0C7E-7AA1-93DA-D54E-E82D596DD503}"/>
              </a:ext>
            </a:extLst>
          </p:cNvPr>
          <p:cNvPicPr>
            <a:picLocks noChangeAspect="1"/>
          </p:cNvPicPr>
          <p:nvPr/>
        </p:nvPicPr>
        <p:blipFill>
          <a:blip r:embed="rId2"/>
          <a:stretch>
            <a:fillRect/>
          </a:stretch>
        </p:blipFill>
        <p:spPr>
          <a:xfrm>
            <a:off x="5282176" y="2778282"/>
            <a:ext cx="3423460" cy="3780167"/>
          </a:xfrm>
          <a:prstGeom prst="rect">
            <a:avLst/>
          </a:prstGeom>
        </p:spPr>
      </p:pic>
    </p:spTree>
    <p:extLst>
      <p:ext uri="{BB962C8B-B14F-4D97-AF65-F5344CB8AC3E}">
        <p14:creationId xmlns:p14="http://schemas.microsoft.com/office/powerpoint/2010/main" val="1051385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8DB8E-A9B4-D4C6-B0A2-28734C55F841}"/>
              </a:ext>
            </a:extLst>
          </p:cNvPr>
          <p:cNvSpPr>
            <a:spLocks noGrp="1"/>
          </p:cNvSpPr>
          <p:nvPr>
            <p:ph type="title"/>
          </p:nvPr>
        </p:nvSpPr>
        <p:spPr/>
        <p:txBody>
          <a:bodyPr/>
          <a:lstStyle/>
          <a:p>
            <a:r>
              <a:rPr lang="en-IN" dirty="0"/>
              <a:t>Deploy the new version</a:t>
            </a:r>
          </a:p>
        </p:txBody>
      </p:sp>
      <p:sp>
        <p:nvSpPr>
          <p:cNvPr id="3" name="Content Placeholder 2">
            <a:extLst>
              <a:ext uri="{FF2B5EF4-FFF2-40B4-BE49-F238E27FC236}">
                <a16:creationId xmlns:a16="http://schemas.microsoft.com/office/drawing/2014/main" id="{09070C02-CF4E-C23E-12E6-CC36CF79950F}"/>
              </a:ext>
            </a:extLst>
          </p:cNvPr>
          <p:cNvSpPr>
            <a:spLocks noGrp="1"/>
          </p:cNvSpPr>
          <p:nvPr>
            <p:ph sz="half" idx="1"/>
          </p:nvPr>
        </p:nvSpPr>
        <p:spPr/>
        <p:txBody>
          <a:bodyPr/>
          <a:lstStyle/>
          <a:p>
            <a:r>
              <a:rPr lang="en-IN" dirty="0"/>
              <a:t>Deployed</a:t>
            </a:r>
          </a:p>
          <a:p>
            <a:endParaRPr lang="en-IN" dirty="0"/>
          </a:p>
          <a:p>
            <a:endParaRPr lang="en-IN" dirty="0"/>
          </a:p>
          <a:p>
            <a:endParaRPr lang="en-IN" dirty="0"/>
          </a:p>
          <a:p>
            <a:endParaRPr lang="en-IN" dirty="0"/>
          </a:p>
          <a:p>
            <a:endParaRPr lang="en-IN" dirty="0"/>
          </a:p>
        </p:txBody>
      </p:sp>
      <p:sp>
        <p:nvSpPr>
          <p:cNvPr id="8" name="Content Placeholder 7">
            <a:extLst>
              <a:ext uri="{FF2B5EF4-FFF2-40B4-BE49-F238E27FC236}">
                <a16:creationId xmlns:a16="http://schemas.microsoft.com/office/drawing/2014/main" id="{470A8E91-5F7A-E043-2F1D-0C6A5D96AC12}"/>
              </a:ext>
            </a:extLst>
          </p:cNvPr>
          <p:cNvSpPr>
            <a:spLocks noGrp="1"/>
          </p:cNvSpPr>
          <p:nvPr>
            <p:ph sz="half" idx="2"/>
          </p:nvPr>
        </p:nvSpPr>
        <p:spPr/>
        <p:txBody>
          <a:bodyPr/>
          <a:lstStyle/>
          <a:p>
            <a:r>
              <a:rPr lang="en-IN" dirty="0"/>
              <a:t>Problems? Go back to version 1</a:t>
            </a:r>
          </a:p>
          <a:p>
            <a:endParaRPr lang="en-IN" dirty="0"/>
          </a:p>
        </p:txBody>
      </p:sp>
      <p:pic>
        <p:nvPicPr>
          <p:cNvPr id="5" name="Picture 4">
            <a:extLst>
              <a:ext uri="{FF2B5EF4-FFF2-40B4-BE49-F238E27FC236}">
                <a16:creationId xmlns:a16="http://schemas.microsoft.com/office/drawing/2014/main" id="{50F3567A-31B3-069D-C46B-4335DA81D3FE}"/>
              </a:ext>
            </a:extLst>
          </p:cNvPr>
          <p:cNvPicPr>
            <a:picLocks noChangeAspect="1"/>
          </p:cNvPicPr>
          <p:nvPr/>
        </p:nvPicPr>
        <p:blipFill>
          <a:blip r:embed="rId2"/>
          <a:stretch>
            <a:fillRect/>
          </a:stretch>
        </p:blipFill>
        <p:spPr>
          <a:xfrm>
            <a:off x="1214832" y="2298642"/>
            <a:ext cx="4769095" cy="2260716"/>
          </a:xfrm>
          <a:prstGeom prst="rect">
            <a:avLst/>
          </a:prstGeom>
        </p:spPr>
      </p:pic>
      <p:pic>
        <p:nvPicPr>
          <p:cNvPr id="7" name="Picture 6">
            <a:extLst>
              <a:ext uri="{FF2B5EF4-FFF2-40B4-BE49-F238E27FC236}">
                <a16:creationId xmlns:a16="http://schemas.microsoft.com/office/drawing/2014/main" id="{493E5A5B-965C-53DF-1C06-54B587EDCABD}"/>
              </a:ext>
            </a:extLst>
          </p:cNvPr>
          <p:cNvPicPr>
            <a:picLocks noChangeAspect="1"/>
          </p:cNvPicPr>
          <p:nvPr/>
        </p:nvPicPr>
        <p:blipFill>
          <a:blip r:embed="rId3"/>
          <a:stretch>
            <a:fillRect/>
          </a:stretch>
        </p:blipFill>
        <p:spPr>
          <a:xfrm>
            <a:off x="6353051" y="2298642"/>
            <a:ext cx="4819898" cy="2159111"/>
          </a:xfrm>
          <a:prstGeom prst="rect">
            <a:avLst/>
          </a:prstGeom>
        </p:spPr>
      </p:pic>
      <p:pic>
        <p:nvPicPr>
          <p:cNvPr id="10" name="Picture 9">
            <a:extLst>
              <a:ext uri="{FF2B5EF4-FFF2-40B4-BE49-F238E27FC236}">
                <a16:creationId xmlns:a16="http://schemas.microsoft.com/office/drawing/2014/main" id="{3AF3DB26-F5C8-9700-D49D-B0233F3C8410}"/>
              </a:ext>
            </a:extLst>
          </p:cNvPr>
          <p:cNvPicPr>
            <a:picLocks noChangeAspect="1"/>
          </p:cNvPicPr>
          <p:nvPr/>
        </p:nvPicPr>
        <p:blipFill>
          <a:blip r:embed="rId4"/>
          <a:stretch>
            <a:fillRect/>
          </a:stretch>
        </p:blipFill>
        <p:spPr>
          <a:xfrm>
            <a:off x="6353051" y="4478301"/>
            <a:ext cx="4819898" cy="2270680"/>
          </a:xfrm>
          <a:prstGeom prst="rect">
            <a:avLst/>
          </a:prstGeom>
        </p:spPr>
      </p:pic>
    </p:spTree>
    <p:extLst>
      <p:ext uri="{BB962C8B-B14F-4D97-AF65-F5344CB8AC3E}">
        <p14:creationId xmlns:p14="http://schemas.microsoft.com/office/powerpoint/2010/main" val="192239409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EAB00-4250-31DF-F1EE-31F41183A5D1}"/>
              </a:ext>
            </a:extLst>
          </p:cNvPr>
          <p:cNvSpPr>
            <a:spLocks noGrp="1"/>
          </p:cNvSpPr>
          <p:nvPr>
            <p:ph type="title"/>
          </p:nvPr>
        </p:nvSpPr>
        <p:spPr/>
        <p:txBody>
          <a:bodyPr/>
          <a:lstStyle/>
          <a:p>
            <a:r>
              <a:rPr lang="en-IN" dirty="0"/>
              <a:t>Rebase Demo</a:t>
            </a:r>
          </a:p>
        </p:txBody>
      </p:sp>
      <p:sp>
        <p:nvSpPr>
          <p:cNvPr id="3" name="Content Placeholder 2">
            <a:extLst>
              <a:ext uri="{FF2B5EF4-FFF2-40B4-BE49-F238E27FC236}">
                <a16:creationId xmlns:a16="http://schemas.microsoft.com/office/drawing/2014/main" id="{911696FB-8CAF-C752-97A1-D68A5230E160}"/>
              </a:ext>
            </a:extLst>
          </p:cNvPr>
          <p:cNvSpPr>
            <a:spLocks noGrp="1"/>
          </p:cNvSpPr>
          <p:nvPr>
            <p:ph idx="1"/>
          </p:nvPr>
        </p:nvSpPr>
        <p:spPr/>
        <p:txBody>
          <a:bodyPr/>
          <a:lstStyle/>
          <a:p>
            <a:r>
              <a:rPr lang="en-US" dirty="0"/>
              <a:t>C:\delthis&gt;git clone </a:t>
            </a:r>
            <a:r>
              <a:rPr lang="en-US" dirty="0">
                <a:hlinkClick r:id="rId2"/>
              </a:rPr>
              <a:t>https://github.com/saha-rajdeep/rebase-demo.git</a:t>
            </a:r>
            <a:endParaRPr lang="en-US" dirty="0"/>
          </a:p>
          <a:p>
            <a:endParaRPr lang="en-US" dirty="0"/>
          </a:p>
          <a:p>
            <a:endParaRPr lang="en-US" dirty="0"/>
          </a:p>
          <a:p>
            <a:endParaRPr lang="en-US" dirty="0"/>
          </a:p>
          <a:p>
            <a:endParaRPr lang="en-US" dirty="0"/>
          </a:p>
          <a:p>
            <a:r>
              <a:rPr lang="en-US" b="1" dirty="0"/>
              <a:t>cd rebase-demo</a:t>
            </a:r>
            <a:r>
              <a:rPr lang="en-US" dirty="0"/>
              <a:t> and </a:t>
            </a:r>
            <a:r>
              <a:rPr lang="en-US" b="1" dirty="0"/>
              <a:t>git branch</a:t>
            </a:r>
            <a:endParaRPr lang="en-IN" b="1" dirty="0"/>
          </a:p>
        </p:txBody>
      </p:sp>
      <p:pic>
        <p:nvPicPr>
          <p:cNvPr id="5" name="Picture 4">
            <a:extLst>
              <a:ext uri="{FF2B5EF4-FFF2-40B4-BE49-F238E27FC236}">
                <a16:creationId xmlns:a16="http://schemas.microsoft.com/office/drawing/2014/main" id="{0914D91F-5632-721E-64B2-99AA04E9FE22}"/>
              </a:ext>
            </a:extLst>
          </p:cNvPr>
          <p:cNvPicPr>
            <a:picLocks noChangeAspect="1"/>
          </p:cNvPicPr>
          <p:nvPr/>
        </p:nvPicPr>
        <p:blipFill>
          <a:blip r:embed="rId3"/>
          <a:stretch>
            <a:fillRect/>
          </a:stretch>
        </p:blipFill>
        <p:spPr>
          <a:xfrm>
            <a:off x="1279946" y="2894308"/>
            <a:ext cx="8604692" cy="1644735"/>
          </a:xfrm>
          <a:prstGeom prst="rect">
            <a:avLst/>
          </a:prstGeom>
        </p:spPr>
      </p:pic>
      <p:pic>
        <p:nvPicPr>
          <p:cNvPr id="7" name="Picture 6">
            <a:extLst>
              <a:ext uri="{FF2B5EF4-FFF2-40B4-BE49-F238E27FC236}">
                <a16:creationId xmlns:a16="http://schemas.microsoft.com/office/drawing/2014/main" id="{6B8EA66C-F015-3C91-CF94-574888206CC9}"/>
              </a:ext>
            </a:extLst>
          </p:cNvPr>
          <p:cNvPicPr>
            <a:picLocks noChangeAspect="1"/>
          </p:cNvPicPr>
          <p:nvPr/>
        </p:nvPicPr>
        <p:blipFill>
          <a:blip r:embed="rId4"/>
          <a:stretch>
            <a:fillRect/>
          </a:stretch>
        </p:blipFill>
        <p:spPr>
          <a:xfrm>
            <a:off x="3623243" y="5349816"/>
            <a:ext cx="4267419" cy="1143059"/>
          </a:xfrm>
          <a:prstGeom prst="rect">
            <a:avLst/>
          </a:prstGeom>
        </p:spPr>
      </p:pic>
    </p:spTree>
    <p:extLst>
      <p:ext uri="{BB962C8B-B14F-4D97-AF65-F5344CB8AC3E}">
        <p14:creationId xmlns:p14="http://schemas.microsoft.com/office/powerpoint/2010/main" val="352276676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0ED1F-D360-ACC1-4A38-EC37C8E3005A}"/>
              </a:ext>
            </a:extLst>
          </p:cNvPr>
          <p:cNvSpPr>
            <a:spLocks noGrp="1"/>
          </p:cNvSpPr>
          <p:nvPr>
            <p:ph type="title"/>
          </p:nvPr>
        </p:nvSpPr>
        <p:spPr/>
        <p:txBody>
          <a:bodyPr/>
          <a:lstStyle/>
          <a:p>
            <a:r>
              <a:rPr lang="en-IN" dirty="0"/>
              <a:t>Rebase Demo</a:t>
            </a:r>
          </a:p>
        </p:txBody>
      </p:sp>
      <p:sp>
        <p:nvSpPr>
          <p:cNvPr id="3" name="Content Placeholder 2">
            <a:extLst>
              <a:ext uri="{FF2B5EF4-FFF2-40B4-BE49-F238E27FC236}">
                <a16:creationId xmlns:a16="http://schemas.microsoft.com/office/drawing/2014/main" id="{2E69A68E-0314-1522-8E1B-F4E8654FD180}"/>
              </a:ext>
            </a:extLst>
          </p:cNvPr>
          <p:cNvSpPr>
            <a:spLocks noGrp="1"/>
          </p:cNvSpPr>
          <p:nvPr>
            <p:ph idx="1"/>
          </p:nvPr>
        </p:nvSpPr>
        <p:spPr/>
        <p:txBody>
          <a:bodyPr/>
          <a:lstStyle/>
          <a:p>
            <a:r>
              <a:rPr lang="en-IN" dirty="0"/>
              <a:t>git log --</a:t>
            </a:r>
            <a:r>
              <a:rPr lang="en-IN" dirty="0" err="1"/>
              <a:t>oneline</a:t>
            </a:r>
            <a:endParaRPr lang="en-IN" dirty="0"/>
          </a:p>
          <a:p>
            <a:endParaRPr lang="en-IN" dirty="0"/>
          </a:p>
          <a:p>
            <a:endParaRPr lang="en-IN" dirty="0"/>
          </a:p>
          <a:p>
            <a:endParaRPr lang="en-IN" dirty="0"/>
          </a:p>
          <a:p>
            <a:endParaRPr lang="en-IN" dirty="0"/>
          </a:p>
          <a:p>
            <a:r>
              <a:rPr lang="en-IN" dirty="0"/>
              <a:t>git branch feature1</a:t>
            </a:r>
          </a:p>
        </p:txBody>
      </p:sp>
      <p:pic>
        <p:nvPicPr>
          <p:cNvPr id="5" name="Picture 4">
            <a:extLst>
              <a:ext uri="{FF2B5EF4-FFF2-40B4-BE49-F238E27FC236}">
                <a16:creationId xmlns:a16="http://schemas.microsoft.com/office/drawing/2014/main" id="{FE41EDA1-66C8-350C-EFB2-CC24BBF13132}"/>
              </a:ext>
            </a:extLst>
          </p:cNvPr>
          <p:cNvPicPr>
            <a:picLocks noChangeAspect="1"/>
          </p:cNvPicPr>
          <p:nvPr/>
        </p:nvPicPr>
        <p:blipFill>
          <a:blip r:embed="rId2"/>
          <a:stretch>
            <a:fillRect/>
          </a:stretch>
        </p:blipFill>
        <p:spPr>
          <a:xfrm>
            <a:off x="969889" y="2324808"/>
            <a:ext cx="9080967" cy="1676486"/>
          </a:xfrm>
          <a:prstGeom prst="rect">
            <a:avLst/>
          </a:prstGeom>
        </p:spPr>
      </p:pic>
      <p:pic>
        <p:nvPicPr>
          <p:cNvPr id="7" name="Picture 6">
            <a:extLst>
              <a:ext uri="{FF2B5EF4-FFF2-40B4-BE49-F238E27FC236}">
                <a16:creationId xmlns:a16="http://schemas.microsoft.com/office/drawing/2014/main" id="{01767C19-E92E-B769-78DA-9E92869F5C99}"/>
              </a:ext>
            </a:extLst>
          </p:cNvPr>
          <p:cNvPicPr>
            <a:picLocks noChangeAspect="1"/>
          </p:cNvPicPr>
          <p:nvPr/>
        </p:nvPicPr>
        <p:blipFill>
          <a:blip r:embed="rId3"/>
          <a:stretch>
            <a:fillRect/>
          </a:stretch>
        </p:blipFill>
        <p:spPr>
          <a:xfrm>
            <a:off x="4243697" y="4436974"/>
            <a:ext cx="5327924" cy="1739989"/>
          </a:xfrm>
          <a:prstGeom prst="rect">
            <a:avLst/>
          </a:prstGeom>
        </p:spPr>
      </p:pic>
    </p:spTree>
    <p:extLst>
      <p:ext uri="{BB962C8B-B14F-4D97-AF65-F5344CB8AC3E}">
        <p14:creationId xmlns:p14="http://schemas.microsoft.com/office/powerpoint/2010/main" val="357838952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C1041-7A4E-1C4B-11D6-DEF2FFFDA1A3}"/>
              </a:ext>
            </a:extLst>
          </p:cNvPr>
          <p:cNvSpPr>
            <a:spLocks noGrp="1"/>
          </p:cNvSpPr>
          <p:nvPr>
            <p:ph type="title"/>
          </p:nvPr>
        </p:nvSpPr>
        <p:spPr/>
        <p:txBody>
          <a:bodyPr/>
          <a:lstStyle/>
          <a:p>
            <a:r>
              <a:rPr lang="en-IN" dirty="0"/>
              <a:t>Rebase Demo</a:t>
            </a:r>
          </a:p>
        </p:txBody>
      </p:sp>
      <p:sp>
        <p:nvSpPr>
          <p:cNvPr id="3" name="Content Placeholder 2">
            <a:extLst>
              <a:ext uri="{FF2B5EF4-FFF2-40B4-BE49-F238E27FC236}">
                <a16:creationId xmlns:a16="http://schemas.microsoft.com/office/drawing/2014/main" id="{939EC8F5-A230-80D3-9990-C112DF4B04A3}"/>
              </a:ext>
            </a:extLst>
          </p:cNvPr>
          <p:cNvSpPr>
            <a:spLocks noGrp="1"/>
          </p:cNvSpPr>
          <p:nvPr>
            <p:ph idx="1"/>
          </p:nvPr>
        </p:nvSpPr>
        <p:spPr/>
        <p:txBody>
          <a:bodyPr/>
          <a:lstStyle/>
          <a:p>
            <a:r>
              <a:rPr lang="en-IN" dirty="0"/>
              <a:t>git switch feature1</a:t>
            </a:r>
          </a:p>
          <a:p>
            <a:r>
              <a:rPr lang="en-IN" dirty="0"/>
              <a:t>type file1</a:t>
            </a:r>
          </a:p>
          <a:p>
            <a:endParaRPr lang="en-IN" dirty="0"/>
          </a:p>
          <a:p>
            <a:endParaRPr lang="en-IN" dirty="0"/>
          </a:p>
          <a:p>
            <a:r>
              <a:rPr lang="en-IN" dirty="0"/>
              <a:t>git add .</a:t>
            </a:r>
          </a:p>
          <a:p>
            <a:r>
              <a:rPr lang="en-US" dirty="0"/>
              <a:t>git commit -m "added line5 from feature1"</a:t>
            </a:r>
            <a:endParaRPr lang="en-IN" dirty="0"/>
          </a:p>
        </p:txBody>
      </p:sp>
      <p:pic>
        <p:nvPicPr>
          <p:cNvPr id="7" name="Picture 6">
            <a:extLst>
              <a:ext uri="{FF2B5EF4-FFF2-40B4-BE49-F238E27FC236}">
                <a16:creationId xmlns:a16="http://schemas.microsoft.com/office/drawing/2014/main" id="{52D9C806-E66F-32E5-295E-48E61F5195EA}"/>
              </a:ext>
            </a:extLst>
          </p:cNvPr>
          <p:cNvPicPr>
            <a:picLocks noChangeAspect="1"/>
          </p:cNvPicPr>
          <p:nvPr/>
        </p:nvPicPr>
        <p:blipFill>
          <a:blip r:embed="rId2"/>
          <a:stretch>
            <a:fillRect/>
          </a:stretch>
        </p:blipFill>
        <p:spPr>
          <a:xfrm>
            <a:off x="4469594" y="1927195"/>
            <a:ext cx="3581584" cy="1174810"/>
          </a:xfrm>
          <a:prstGeom prst="rect">
            <a:avLst/>
          </a:prstGeom>
        </p:spPr>
      </p:pic>
      <p:pic>
        <p:nvPicPr>
          <p:cNvPr id="9" name="Picture 8">
            <a:extLst>
              <a:ext uri="{FF2B5EF4-FFF2-40B4-BE49-F238E27FC236}">
                <a16:creationId xmlns:a16="http://schemas.microsoft.com/office/drawing/2014/main" id="{F7576ED6-6C5A-5767-DD4A-139BED59B77B}"/>
              </a:ext>
            </a:extLst>
          </p:cNvPr>
          <p:cNvPicPr>
            <a:picLocks noChangeAspect="1"/>
          </p:cNvPicPr>
          <p:nvPr/>
        </p:nvPicPr>
        <p:blipFill>
          <a:blip r:embed="rId3"/>
          <a:stretch>
            <a:fillRect/>
          </a:stretch>
        </p:blipFill>
        <p:spPr>
          <a:xfrm>
            <a:off x="838200" y="4998213"/>
            <a:ext cx="6447771" cy="728562"/>
          </a:xfrm>
          <a:prstGeom prst="rect">
            <a:avLst/>
          </a:prstGeom>
        </p:spPr>
      </p:pic>
      <p:pic>
        <p:nvPicPr>
          <p:cNvPr id="11" name="Picture 10">
            <a:extLst>
              <a:ext uri="{FF2B5EF4-FFF2-40B4-BE49-F238E27FC236}">
                <a16:creationId xmlns:a16="http://schemas.microsoft.com/office/drawing/2014/main" id="{707474C6-7C60-9EDA-DF58-085569036A90}"/>
              </a:ext>
            </a:extLst>
          </p:cNvPr>
          <p:cNvPicPr>
            <a:picLocks noChangeAspect="1"/>
          </p:cNvPicPr>
          <p:nvPr/>
        </p:nvPicPr>
        <p:blipFill>
          <a:blip r:embed="rId4"/>
          <a:stretch>
            <a:fillRect/>
          </a:stretch>
        </p:blipFill>
        <p:spPr>
          <a:xfrm>
            <a:off x="7510495" y="3924052"/>
            <a:ext cx="4496488" cy="2148322"/>
          </a:xfrm>
          <a:prstGeom prst="rect">
            <a:avLst/>
          </a:prstGeom>
        </p:spPr>
      </p:pic>
    </p:spTree>
    <p:extLst>
      <p:ext uri="{BB962C8B-B14F-4D97-AF65-F5344CB8AC3E}">
        <p14:creationId xmlns:p14="http://schemas.microsoft.com/office/powerpoint/2010/main" val="129256348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2E9A7-BA19-8AB2-83B8-F2DEC3087D31}"/>
              </a:ext>
            </a:extLst>
          </p:cNvPr>
          <p:cNvSpPr>
            <a:spLocks noGrp="1"/>
          </p:cNvSpPr>
          <p:nvPr>
            <p:ph type="title"/>
          </p:nvPr>
        </p:nvSpPr>
        <p:spPr/>
        <p:txBody>
          <a:bodyPr/>
          <a:lstStyle/>
          <a:p>
            <a:r>
              <a:rPr lang="en-IN" dirty="0"/>
              <a:t>Rebasing feature1 branch on top of the main branch</a:t>
            </a:r>
          </a:p>
        </p:txBody>
      </p:sp>
      <p:sp>
        <p:nvSpPr>
          <p:cNvPr id="3" name="Content Placeholder 2">
            <a:extLst>
              <a:ext uri="{FF2B5EF4-FFF2-40B4-BE49-F238E27FC236}">
                <a16:creationId xmlns:a16="http://schemas.microsoft.com/office/drawing/2014/main" id="{FAA119D3-D797-C210-CC77-ED66223FEE1D}"/>
              </a:ext>
            </a:extLst>
          </p:cNvPr>
          <p:cNvSpPr>
            <a:spLocks noGrp="1"/>
          </p:cNvSpPr>
          <p:nvPr>
            <p:ph idx="1"/>
          </p:nvPr>
        </p:nvSpPr>
        <p:spPr/>
        <p:txBody>
          <a:bodyPr/>
          <a:lstStyle/>
          <a:p>
            <a:r>
              <a:rPr lang="en-IN" dirty="0"/>
              <a:t>Now switch to main branch</a:t>
            </a:r>
          </a:p>
          <a:p>
            <a:pPr lvl="1"/>
            <a:r>
              <a:rPr lang="en-IN" dirty="0"/>
              <a:t>git switch main</a:t>
            </a:r>
          </a:p>
          <a:p>
            <a:r>
              <a:rPr lang="en-IN" dirty="0"/>
              <a:t>Create file3 in the directory C:\delthis\rebase-demo containing a line </a:t>
            </a:r>
            <a:r>
              <a:rPr lang="en-IN" i="1" dirty="0"/>
              <a:t>this is a test</a:t>
            </a:r>
            <a:endParaRPr lang="en-IN" dirty="0"/>
          </a:p>
          <a:p>
            <a:r>
              <a:rPr lang="en-IN" dirty="0"/>
              <a:t>Add this file to the main branch and commit:</a:t>
            </a:r>
          </a:p>
          <a:p>
            <a:pPr lvl="1"/>
            <a:r>
              <a:rPr lang="en-IN" dirty="0"/>
              <a:t>git add .</a:t>
            </a:r>
          </a:p>
          <a:p>
            <a:pPr lvl="1"/>
            <a:r>
              <a:rPr lang="en-US" dirty="0"/>
              <a:t>git commit -m "added file3 from main branch"</a:t>
            </a:r>
            <a:endParaRPr lang="en-IN" dirty="0"/>
          </a:p>
        </p:txBody>
      </p:sp>
      <p:pic>
        <p:nvPicPr>
          <p:cNvPr id="5" name="Picture 4">
            <a:extLst>
              <a:ext uri="{FF2B5EF4-FFF2-40B4-BE49-F238E27FC236}">
                <a16:creationId xmlns:a16="http://schemas.microsoft.com/office/drawing/2014/main" id="{E3A29E0D-C239-E85A-3D7A-603B11762D7E}"/>
              </a:ext>
            </a:extLst>
          </p:cNvPr>
          <p:cNvPicPr>
            <a:picLocks noChangeAspect="1"/>
          </p:cNvPicPr>
          <p:nvPr/>
        </p:nvPicPr>
        <p:blipFill>
          <a:blip r:embed="rId2"/>
          <a:stretch>
            <a:fillRect/>
          </a:stretch>
        </p:blipFill>
        <p:spPr>
          <a:xfrm>
            <a:off x="6970164" y="4070645"/>
            <a:ext cx="3943553" cy="342918"/>
          </a:xfrm>
          <a:prstGeom prst="rect">
            <a:avLst/>
          </a:prstGeom>
        </p:spPr>
      </p:pic>
      <p:pic>
        <p:nvPicPr>
          <p:cNvPr id="7" name="Picture 6">
            <a:extLst>
              <a:ext uri="{FF2B5EF4-FFF2-40B4-BE49-F238E27FC236}">
                <a16:creationId xmlns:a16="http://schemas.microsoft.com/office/drawing/2014/main" id="{E781359D-0BCA-DDC9-2220-CE196517349D}"/>
              </a:ext>
            </a:extLst>
          </p:cNvPr>
          <p:cNvPicPr>
            <a:picLocks noChangeAspect="1"/>
          </p:cNvPicPr>
          <p:nvPr/>
        </p:nvPicPr>
        <p:blipFill>
          <a:blip r:embed="rId3"/>
          <a:stretch>
            <a:fillRect/>
          </a:stretch>
        </p:blipFill>
        <p:spPr>
          <a:xfrm>
            <a:off x="3609726" y="4960678"/>
            <a:ext cx="8280826" cy="1066855"/>
          </a:xfrm>
          <a:prstGeom prst="rect">
            <a:avLst/>
          </a:prstGeom>
        </p:spPr>
      </p:pic>
    </p:spTree>
    <p:extLst>
      <p:ext uri="{BB962C8B-B14F-4D97-AF65-F5344CB8AC3E}">
        <p14:creationId xmlns:p14="http://schemas.microsoft.com/office/powerpoint/2010/main" val="135372597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E7EDF-D5F0-112C-5752-3CFC66E345E8}"/>
              </a:ext>
            </a:extLst>
          </p:cNvPr>
          <p:cNvSpPr>
            <a:spLocks noGrp="1"/>
          </p:cNvSpPr>
          <p:nvPr>
            <p:ph type="title"/>
          </p:nvPr>
        </p:nvSpPr>
        <p:spPr/>
        <p:txBody>
          <a:bodyPr/>
          <a:lstStyle/>
          <a:p>
            <a:r>
              <a:rPr lang="en-IN" dirty="0"/>
              <a:t>Rebasing feature1 branch on top of the main branch</a:t>
            </a:r>
          </a:p>
        </p:txBody>
      </p:sp>
      <p:sp>
        <p:nvSpPr>
          <p:cNvPr id="3" name="Content Placeholder 2">
            <a:extLst>
              <a:ext uri="{FF2B5EF4-FFF2-40B4-BE49-F238E27FC236}">
                <a16:creationId xmlns:a16="http://schemas.microsoft.com/office/drawing/2014/main" id="{ABADC8AA-AFF4-AF2A-B5E2-A609F03BBD73}"/>
              </a:ext>
            </a:extLst>
          </p:cNvPr>
          <p:cNvSpPr>
            <a:spLocks noGrp="1"/>
          </p:cNvSpPr>
          <p:nvPr>
            <p:ph idx="1"/>
          </p:nvPr>
        </p:nvSpPr>
        <p:spPr/>
        <p:txBody>
          <a:bodyPr/>
          <a:lstStyle/>
          <a:p>
            <a:r>
              <a:rPr lang="en-IN" dirty="0"/>
              <a:t>git switch feature1</a:t>
            </a:r>
          </a:p>
          <a:p>
            <a:r>
              <a:rPr lang="en-IN" dirty="0"/>
              <a:t>git rebase main</a:t>
            </a:r>
          </a:p>
        </p:txBody>
      </p:sp>
      <p:pic>
        <p:nvPicPr>
          <p:cNvPr id="5" name="Picture 4">
            <a:extLst>
              <a:ext uri="{FF2B5EF4-FFF2-40B4-BE49-F238E27FC236}">
                <a16:creationId xmlns:a16="http://schemas.microsoft.com/office/drawing/2014/main" id="{3C2AA3E2-2324-C445-F5B5-B3579360FC8B}"/>
              </a:ext>
            </a:extLst>
          </p:cNvPr>
          <p:cNvPicPr>
            <a:picLocks noChangeAspect="1"/>
          </p:cNvPicPr>
          <p:nvPr/>
        </p:nvPicPr>
        <p:blipFill>
          <a:blip r:embed="rId2"/>
          <a:stretch>
            <a:fillRect/>
          </a:stretch>
        </p:blipFill>
        <p:spPr>
          <a:xfrm>
            <a:off x="4526238" y="1690688"/>
            <a:ext cx="6591639" cy="1371670"/>
          </a:xfrm>
          <a:prstGeom prst="rect">
            <a:avLst/>
          </a:prstGeom>
        </p:spPr>
      </p:pic>
      <p:pic>
        <p:nvPicPr>
          <p:cNvPr id="7" name="Picture 6">
            <a:extLst>
              <a:ext uri="{FF2B5EF4-FFF2-40B4-BE49-F238E27FC236}">
                <a16:creationId xmlns:a16="http://schemas.microsoft.com/office/drawing/2014/main" id="{1BFF4579-C39C-0279-9DB3-64338E155719}"/>
              </a:ext>
            </a:extLst>
          </p:cNvPr>
          <p:cNvPicPr>
            <a:picLocks noChangeAspect="1"/>
          </p:cNvPicPr>
          <p:nvPr/>
        </p:nvPicPr>
        <p:blipFill>
          <a:blip r:embed="rId3"/>
          <a:stretch>
            <a:fillRect/>
          </a:stretch>
        </p:blipFill>
        <p:spPr>
          <a:xfrm>
            <a:off x="2437477" y="3197295"/>
            <a:ext cx="2590933" cy="2648086"/>
          </a:xfrm>
          <a:prstGeom prst="rect">
            <a:avLst/>
          </a:prstGeom>
        </p:spPr>
      </p:pic>
      <p:sp>
        <p:nvSpPr>
          <p:cNvPr id="8" name="Arrow: Right 7">
            <a:extLst>
              <a:ext uri="{FF2B5EF4-FFF2-40B4-BE49-F238E27FC236}">
                <a16:creationId xmlns:a16="http://schemas.microsoft.com/office/drawing/2014/main" id="{58366B04-6309-CAF2-2E4B-69961165D7C2}"/>
              </a:ext>
            </a:extLst>
          </p:cNvPr>
          <p:cNvSpPr/>
          <p:nvPr/>
        </p:nvSpPr>
        <p:spPr>
          <a:xfrm>
            <a:off x="5291191" y="4336403"/>
            <a:ext cx="996593" cy="3698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BA75D922-E74F-8018-1408-7BF2B2B1E154}"/>
              </a:ext>
            </a:extLst>
          </p:cNvPr>
          <p:cNvPicPr>
            <a:picLocks noChangeAspect="1"/>
          </p:cNvPicPr>
          <p:nvPr/>
        </p:nvPicPr>
        <p:blipFill>
          <a:blip r:embed="rId4"/>
          <a:stretch>
            <a:fillRect/>
          </a:stretch>
        </p:blipFill>
        <p:spPr>
          <a:xfrm>
            <a:off x="7243280" y="3357937"/>
            <a:ext cx="2172195" cy="3109551"/>
          </a:xfrm>
          <a:prstGeom prst="rect">
            <a:avLst/>
          </a:prstGeom>
        </p:spPr>
      </p:pic>
    </p:spTree>
    <p:extLst>
      <p:ext uri="{BB962C8B-B14F-4D97-AF65-F5344CB8AC3E}">
        <p14:creationId xmlns:p14="http://schemas.microsoft.com/office/powerpoint/2010/main" val="408024630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1BB2E-4934-D9BB-3053-79E7F6BE6123}"/>
              </a:ext>
            </a:extLst>
          </p:cNvPr>
          <p:cNvSpPr>
            <a:spLocks noGrp="1"/>
          </p:cNvSpPr>
          <p:nvPr>
            <p:ph type="title"/>
          </p:nvPr>
        </p:nvSpPr>
        <p:spPr/>
        <p:txBody>
          <a:bodyPr/>
          <a:lstStyle/>
          <a:p>
            <a:r>
              <a:rPr lang="en-IN" dirty="0"/>
              <a:t>Still need to bring changes from feature1 into main branch</a:t>
            </a:r>
          </a:p>
        </p:txBody>
      </p:sp>
      <p:sp>
        <p:nvSpPr>
          <p:cNvPr id="3" name="Content Placeholder 2">
            <a:extLst>
              <a:ext uri="{FF2B5EF4-FFF2-40B4-BE49-F238E27FC236}">
                <a16:creationId xmlns:a16="http://schemas.microsoft.com/office/drawing/2014/main" id="{A6D3977D-78A0-492C-86F5-6CA63B3355F1}"/>
              </a:ext>
            </a:extLst>
          </p:cNvPr>
          <p:cNvSpPr>
            <a:spLocks noGrp="1"/>
          </p:cNvSpPr>
          <p:nvPr>
            <p:ph idx="1"/>
          </p:nvPr>
        </p:nvSpPr>
        <p:spPr/>
        <p:txBody>
          <a:bodyPr/>
          <a:lstStyle/>
          <a:p>
            <a:r>
              <a:rPr lang="en-IN" dirty="0"/>
              <a:t>git log --</a:t>
            </a:r>
            <a:r>
              <a:rPr lang="en-IN" dirty="0" err="1"/>
              <a:t>oneline</a:t>
            </a:r>
            <a:endParaRPr lang="en-IN" dirty="0"/>
          </a:p>
          <a:p>
            <a:endParaRPr lang="en-IN" dirty="0"/>
          </a:p>
          <a:p>
            <a:endParaRPr lang="en-IN" dirty="0"/>
          </a:p>
          <a:p>
            <a:endParaRPr lang="en-IN" dirty="0"/>
          </a:p>
          <a:p>
            <a:endParaRPr lang="en-IN" dirty="0"/>
          </a:p>
          <a:p>
            <a:r>
              <a:rPr lang="en-IN" dirty="0"/>
              <a:t>git switch main</a:t>
            </a:r>
          </a:p>
          <a:p>
            <a:r>
              <a:rPr lang="en-IN" dirty="0"/>
              <a:t>git rebase feature1</a:t>
            </a:r>
          </a:p>
        </p:txBody>
      </p:sp>
      <p:pic>
        <p:nvPicPr>
          <p:cNvPr id="5" name="Picture 4">
            <a:extLst>
              <a:ext uri="{FF2B5EF4-FFF2-40B4-BE49-F238E27FC236}">
                <a16:creationId xmlns:a16="http://schemas.microsoft.com/office/drawing/2014/main" id="{B0135B41-D8BE-F9A0-3D82-D7160A4F0620}"/>
              </a:ext>
            </a:extLst>
          </p:cNvPr>
          <p:cNvPicPr>
            <a:picLocks noChangeAspect="1"/>
          </p:cNvPicPr>
          <p:nvPr/>
        </p:nvPicPr>
        <p:blipFill>
          <a:blip r:embed="rId2"/>
          <a:stretch>
            <a:fillRect/>
          </a:stretch>
        </p:blipFill>
        <p:spPr>
          <a:xfrm>
            <a:off x="3992424" y="1690688"/>
            <a:ext cx="7474334" cy="2070206"/>
          </a:xfrm>
          <a:prstGeom prst="rect">
            <a:avLst/>
          </a:prstGeom>
        </p:spPr>
      </p:pic>
      <p:pic>
        <p:nvPicPr>
          <p:cNvPr id="7" name="Picture 6">
            <a:extLst>
              <a:ext uri="{FF2B5EF4-FFF2-40B4-BE49-F238E27FC236}">
                <a16:creationId xmlns:a16="http://schemas.microsoft.com/office/drawing/2014/main" id="{F1B96110-1B73-D0F1-56F8-6C53BFE97FA6}"/>
              </a:ext>
            </a:extLst>
          </p:cNvPr>
          <p:cNvPicPr>
            <a:picLocks noChangeAspect="1"/>
          </p:cNvPicPr>
          <p:nvPr/>
        </p:nvPicPr>
        <p:blipFill>
          <a:blip r:embed="rId3"/>
          <a:stretch>
            <a:fillRect/>
          </a:stretch>
        </p:blipFill>
        <p:spPr>
          <a:xfrm>
            <a:off x="4288409" y="4090528"/>
            <a:ext cx="6204269" cy="1860646"/>
          </a:xfrm>
          <a:prstGeom prst="rect">
            <a:avLst/>
          </a:prstGeom>
        </p:spPr>
      </p:pic>
    </p:spTree>
    <p:extLst>
      <p:ext uri="{BB962C8B-B14F-4D97-AF65-F5344CB8AC3E}">
        <p14:creationId xmlns:p14="http://schemas.microsoft.com/office/powerpoint/2010/main" val="10577454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39DED-D588-B625-092D-07667D5F5563}"/>
              </a:ext>
            </a:extLst>
          </p:cNvPr>
          <p:cNvSpPr>
            <a:spLocks noGrp="1"/>
          </p:cNvSpPr>
          <p:nvPr>
            <p:ph type="title"/>
          </p:nvPr>
        </p:nvSpPr>
        <p:spPr/>
        <p:txBody>
          <a:bodyPr/>
          <a:lstStyle/>
          <a:p>
            <a:r>
              <a:rPr lang="en-IN" dirty="0"/>
              <a:t>Verification</a:t>
            </a:r>
          </a:p>
        </p:txBody>
      </p:sp>
      <p:sp>
        <p:nvSpPr>
          <p:cNvPr id="3" name="Content Placeholder 2">
            <a:extLst>
              <a:ext uri="{FF2B5EF4-FFF2-40B4-BE49-F238E27FC236}">
                <a16:creationId xmlns:a16="http://schemas.microsoft.com/office/drawing/2014/main" id="{B498C931-3774-946E-F496-1B0D1EB7676B}"/>
              </a:ext>
            </a:extLst>
          </p:cNvPr>
          <p:cNvSpPr>
            <a:spLocks noGrp="1"/>
          </p:cNvSpPr>
          <p:nvPr>
            <p:ph idx="1"/>
          </p:nvPr>
        </p:nvSpPr>
        <p:spPr/>
        <p:txBody>
          <a:bodyPr/>
          <a:lstStyle/>
          <a:p>
            <a:r>
              <a:rPr lang="en-IN" dirty="0"/>
              <a:t>git log --</a:t>
            </a:r>
            <a:r>
              <a:rPr lang="en-IN" dirty="0" err="1"/>
              <a:t>oneline</a:t>
            </a:r>
            <a:endParaRPr lang="en-IN" dirty="0"/>
          </a:p>
        </p:txBody>
      </p:sp>
      <p:pic>
        <p:nvPicPr>
          <p:cNvPr id="7" name="Picture 6">
            <a:extLst>
              <a:ext uri="{FF2B5EF4-FFF2-40B4-BE49-F238E27FC236}">
                <a16:creationId xmlns:a16="http://schemas.microsoft.com/office/drawing/2014/main" id="{BA937DF7-CA67-9CA4-309B-EC82E206950F}"/>
              </a:ext>
            </a:extLst>
          </p:cNvPr>
          <p:cNvPicPr>
            <a:picLocks noChangeAspect="1"/>
          </p:cNvPicPr>
          <p:nvPr/>
        </p:nvPicPr>
        <p:blipFill>
          <a:blip r:embed="rId2"/>
          <a:stretch>
            <a:fillRect/>
          </a:stretch>
        </p:blipFill>
        <p:spPr>
          <a:xfrm>
            <a:off x="3850264" y="1027906"/>
            <a:ext cx="7429882" cy="2133710"/>
          </a:xfrm>
          <a:prstGeom prst="rect">
            <a:avLst/>
          </a:prstGeom>
        </p:spPr>
      </p:pic>
      <p:pic>
        <p:nvPicPr>
          <p:cNvPr id="9" name="Picture 8">
            <a:extLst>
              <a:ext uri="{FF2B5EF4-FFF2-40B4-BE49-F238E27FC236}">
                <a16:creationId xmlns:a16="http://schemas.microsoft.com/office/drawing/2014/main" id="{66D66A80-A31E-B65E-A156-A69A6E285353}"/>
              </a:ext>
            </a:extLst>
          </p:cNvPr>
          <p:cNvPicPr>
            <a:picLocks noChangeAspect="1"/>
          </p:cNvPicPr>
          <p:nvPr/>
        </p:nvPicPr>
        <p:blipFill>
          <a:blip r:embed="rId3"/>
          <a:stretch>
            <a:fillRect/>
          </a:stretch>
        </p:blipFill>
        <p:spPr>
          <a:xfrm>
            <a:off x="838200" y="2698564"/>
            <a:ext cx="2889398" cy="3613336"/>
          </a:xfrm>
          <a:prstGeom prst="rect">
            <a:avLst/>
          </a:prstGeom>
        </p:spPr>
      </p:pic>
      <p:sp>
        <p:nvSpPr>
          <p:cNvPr id="10" name="Arrow: Right 9">
            <a:extLst>
              <a:ext uri="{FF2B5EF4-FFF2-40B4-BE49-F238E27FC236}">
                <a16:creationId xmlns:a16="http://schemas.microsoft.com/office/drawing/2014/main" id="{2C651D29-C2D4-E00C-E624-AE2399804261}"/>
              </a:ext>
            </a:extLst>
          </p:cNvPr>
          <p:cNvSpPr/>
          <p:nvPr/>
        </p:nvSpPr>
        <p:spPr>
          <a:xfrm>
            <a:off x="4089115" y="4294598"/>
            <a:ext cx="1027415" cy="6369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a:extLst>
              <a:ext uri="{FF2B5EF4-FFF2-40B4-BE49-F238E27FC236}">
                <a16:creationId xmlns:a16="http://schemas.microsoft.com/office/drawing/2014/main" id="{F5446CA9-717B-5AE8-8EC9-8658F666E46B}"/>
              </a:ext>
            </a:extLst>
          </p:cNvPr>
          <p:cNvPicPr>
            <a:picLocks noChangeAspect="1"/>
          </p:cNvPicPr>
          <p:nvPr/>
        </p:nvPicPr>
        <p:blipFill>
          <a:blip r:embed="rId4"/>
          <a:stretch>
            <a:fillRect/>
          </a:stretch>
        </p:blipFill>
        <p:spPr>
          <a:xfrm>
            <a:off x="5890517" y="3337650"/>
            <a:ext cx="1304924" cy="3397612"/>
          </a:xfrm>
          <a:prstGeom prst="rect">
            <a:avLst/>
          </a:prstGeom>
        </p:spPr>
      </p:pic>
    </p:spTree>
    <p:extLst>
      <p:ext uri="{BB962C8B-B14F-4D97-AF65-F5344CB8AC3E}">
        <p14:creationId xmlns:p14="http://schemas.microsoft.com/office/powerpoint/2010/main" val="264175062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98FE2-3322-540D-FFC4-75188FBE9BF0}"/>
              </a:ext>
            </a:extLst>
          </p:cNvPr>
          <p:cNvSpPr>
            <a:spLocks noGrp="1"/>
          </p:cNvSpPr>
          <p:nvPr>
            <p:ph type="title"/>
          </p:nvPr>
        </p:nvSpPr>
        <p:spPr/>
        <p:txBody>
          <a:bodyPr/>
          <a:lstStyle/>
          <a:p>
            <a:r>
              <a:rPr lang="en-IN" dirty="0"/>
              <a:t>Squash Merge</a:t>
            </a:r>
          </a:p>
        </p:txBody>
      </p:sp>
      <p:sp>
        <p:nvSpPr>
          <p:cNvPr id="3" name="Content Placeholder 2">
            <a:extLst>
              <a:ext uri="{FF2B5EF4-FFF2-40B4-BE49-F238E27FC236}">
                <a16:creationId xmlns:a16="http://schemas.microsoft.com/office/drawing/2014/main" id="{ABC7F024-2783-5692-7B38-C610C3353698}"/>
              </a:ext>
            </a:extLst>
          </p:cNvPr>
          <p:cNvSpPr>
            <a:spLocks noGrp="1"/>
          </p:cNvSpPr>
          <p:nvPr>
            <p:ph idx="1"/>
          </p:nvPr>
        </p:nvSpPr>
        <p:spPr/>
        <p:txBody>
          <a:bodyPr/>
          <a:lstStyle/>
          <a:p>
            <a:r>
              <a:rPr lang="en-IN" dirty="0"/>
              <a:t>Consider that we have a main branch and a feature1 branch (which contains 3 commits)</a:t>
            </a:r>
          </a:p>
          <a:p>
            <a:r>
              <a:rPr lang="en-IN" dirty="0"/>
              <a:t>We can move feature1 branch to the main branch using merge/rebase command</a:t>
            </a:r>
          </a:p>
          <a:p>
            <a:endParaRPr lang="en-IN" dirty="0"/>
          </a:p>
        </p:txBody>
      </p:sp>
      <p:pic>
        <p:nvPicPr>
          <p:cNvPr id="5" name="Picture 4">
            <a:extLst>
              <a:ext uri="{FF2B5EF4-FFF2-40B4-BE49-F238E27FC236}">
                <a16:creationId xmlns:a16="http://schemas.microsoft.com/office/drawing/2014/main" id="{A9D2EFD1-4FCD-3815-A2AB-3FA3FE49AD28}"/>
              </a:ext>
            </a:extLst>
          </p:cNvPr>
          <p:cNvPicPr>
            <a:picLocks noChangeAspect="1"/>
          </p:cNvPicPr>
          <p:nvPr/>
        </p:nvPicPr>
        <p:blipFill>
          <a:blip r:embed="rId2"/>
          <a:stretch>
            <a:fillRect/>
          </a:stretch>
        </p:blipFill>
        <p:spPr>
          <a:xfrm>
            <a:off x="9484774" y="2591613"/>
            <a:ext cx="2222614" cy="3092609"/>
          </a:xfrm>
          <a:prstGeom prst="rect">
            <a:avLst/>
          </a:prstGeom>
        </p:spPr>
      </p:pic>
    </p:spTree>
    <p:extLst>
      <p:ext uri="{BB962C8B-B14F-4D97-AF65-F5344CB8AC3E}">
        <p14:creationId xmlns:p14="http://schemas.microsoft.com/office/powerpoint/2010/main" val="714698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98FE2-3322-540D-FFC4-75188FBE9BF0}"/>
              </a:ext>
            </a:extLst>
          </p:cNvPr>
          <p:cNvSpPr>
            <a:spLocks noGrp="1"/>
          </p:cNvSpPr>
          <p:nvPr>
            <p:ph type="title"/>
          </p:nvPr>
        </p:nvSpPr>
        <p:spPr/>
        <p:txBody>
          <a:bodyPr/>
          <a:lstStyle/>
          <a:p>
            <a:r>
              <a:rPr lang="en-IN" dirty="0"/>
              <a:t>Squash Merge</a:t>
            </a:r>
          </a:p>
        </p:txBody>
      </p:sp>
      <p:sp>
        <p:nvSpPr>
          <p:cNvPr id="3" name="Content Placeholder 2">
            <a:extLst>
              <a:ext uri="{FF2B5EF4-FFF2-40B4-BE49-F238E27FC236}">
                <a16:creationId xmlns:a16="http://schemas.microsoft.com/office/drawing/2014/main" id="{ABC7F024-2783-5692-7B38-C610C3353698}"/>
              </a:ext>
            </a:extLst>
          </p:cNvPr>
          <p:cNvSpPr>
            <a:spLocks noGrp="1"/>
          </p:cNvSpPr>
          <p:nvPr>
            <p:ph idx="1"/>
          </p:nvPr>
        </p:nvSpPr>
        <p:spPr/>
        <p:txBody>
          <a:bodyPr/>
          <a:lstStyle/>
          <a:p>
            <a:r>
              <a:rPr lang="en-IN" dirty="0"/>
              <a:t>But what if all the three commits are related to a single change?</a:t>
            </a:r>
          </a:p>
          <a:p>
            <a:r>
              <a:rPr lang="en-IN" dirty="0"/>
              <a:t>Can we merge all the three commits into one?</a:t>
            </a:r>
          </a:p>
          <a:p>
            <a:r>
              <a:rPr lang="en-IN" dirty="0"/>
              <a:t>Squash merge can do that, but only as a part of rebase</a:t>
            </a:r>
          </a:p>
          <a:p>
            <a:endParaRPr lang="en-IN" dirty="0"/>
          </a:p>
        </p:txBody>
      </p:sp>
      <p:pic>
        <p:nvPicPr>
          <p:cNvPr id="5" name="Picture 4">
            <a:extLst>
              <a:ext uri="{FF2B5EF4-FFF2-40B4-BE49-F238E27FC236}">
                <a16:creationId xmlns:a16="http://schemas.microsoft.com/office/drawing/2014/main" id="{A9D2EFD1-4FCD-3815-A2AB-3FA3FE49AD28}"/>
              </a:ext>
            </a:extLst>
          </p:cNvPr>
          <p:cNvPicPr>
            <a:picLocks noChangeAspect="1"/>
          </p:cNvPicPr>
          <p:nvPr/>
        </p:nvPicPr>
        <p:blipFill>
          <a:blip r:embed="rId2"/>
          <a:stretch>
            <a:fillRect/>
          </a:stretch>
        </p:blipFill>
        <p:spPr>
          <a:xfrm>
            <a:off x="838200" y="3516287"/>
            <a:ext cx="2222614" cy="3092609"/>
          </a:xfrm>
          <a:prstGeom prst="rect">
            <a:avLst/>
          </a:prstGeom>
        </p:spPr>
      </p:pic>
      <p:pic>
        <p:nvPicPr>
          <p:cNvPr id="6" name="Picture 5">
            <a:extLst>
              <a:ext uri="{FF2B5EF4-FFF2-40B4-BE49-F238E27FC236}">
                <a16:creationId xmlns:a16="http://schemas.microsoft.com/office/drawing/2014/main" id="{FE45BDE2-C8BC-A689-E008-242FAE6B1B1A}"/>
              </a:ext>
            </a:extLst>
          </p:cNvPr>
          <p:cNvPicPr>
            <a:picLocks noChangeAspect="1"/>
          </p:cNvPicPr>
          <p:nvPr/>
        </p:nvPicPr>
        <p:blipFill>
          <a:blip r:embed="rId3"/>
          <a:stretch>
            <a:fillRect/>
          </a:stretch>
        </p:blipFill>
        <p:spPr>
          <a:xfrm>
            <a:off x="3637078" y="3475646"/>
            <a:ext cx="2222615" cy="3017229"/>
          </a:xfrm>
          <a:prstGeom prst="rect">
            <a:avLst/>
          </a:prstGeom>
        </p:spPr>
      </p:pic>
      <p:pic>
        <p:nvPicPr>
          <p:cNvPr id="8" name="Picture 7">
            <a:extLst>
              <a:ext uri="{FF2B5EF4-FFF2-40B4-BE49-F238E27FC236}">
                <a16:creationId xmlns:a16="http://schemas.microsoft.com/office/drawing/2014/main" id="{B19E7D6C-430B-834B-75F1-D0B3771BECB7}"/>
              </a:ext>
            </a:extLst>
          </p:cNvPr>
          <p:cNvPicPr>
            <a:picLocks noChangeAspect="1"/>
          </p:cNvPicPr>
          <p:nvPr/>
        </p:nvPicPr>
        <p:blipFill>
          <a:blip r:embed="rId4"/>
          <a:stretch>
            <a:fillRect/>
          </a:stretch>
        </p:blipFill>
        <p:spPr>
          <a:xfrm>
            <a:off x="6415883" y="3475646"/>
            <a:ext cx="2190863" cy="2197213"/>
          </a:xfrm>
          <a:prstGeom prst="rect">
            <a:avLst/>
          </a:prstGeom>
        </p:spPr>
      </p:pic>
      <p:pic>
        <p:nvPicPr>
          <p:cNvPr id="10" name="Picture 9">
            <a:extLst>
              <a:ext uri="{FF2B5EF4-FFF2-40B4-BE49-F238E27FC236}">
                <a16:creationId xmlns:a16="http://schemas.microsoft.com/office/drawing/2014/main" id="{844315B8-1077-0356-5FF8-D35181A675B9}"/>
              </a:ext>
            </a:extLst>
          </p:cNvPr>
          <p:cNvPicPr>
            <a:picLocks noChangeAspect="1"/>
          </p:cNvPicPr>
          <p:nvPr/>
        </p:nvPicPr>
        <p:blipFill>
          <a:blip r:embed="rId5"/>
          <a:stretch>
            <a:fillRect/>
          </a:stretch>
        </p:blipFill>
        <p:spPr>
          <a:xfrm>
            <a:off x="9506494" y="3475646"/>
            <a:ext cx="1016052" cy="2387723"/>
          </a:xfrm>
          <a:prstGeom prst="rect">
            <a:avLst/>
          </a:prstGeom>
        </p:spPr>
      </p:pic>
    </p:spTree>
    <p:extLst>
      <p:ext uri="{BB962C8B-B14F-4D97-AF65-F5344CB8AC3E}">
        <p14:creationId xmlns:p14="http://schemas.microsoft.com/office/powerpoint/2010/main" val="368042987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7D615-B69A-AE1A-C7A5-2D7D373F178A}"/>
              </a:ext>
            </a:extLst>
          </p:cNvPr>
          <p:cNvSpPr>
            <a:spLocks noGrp="1"/>
          </p:cNvSpPr>
          <p:nvPr>
            <p:ph type="title"/>
          </p:nvPr>
        </p:nvSpPr>
        <p:spPr/>
        <p:txBody>
          <a:bodyPr/>
          <a:lstStyle/>
          <a:p>
            <a:r>
              <a:rPr lang="en-IN" dirty="0"/>
              <a:t>Squash Merge Demo</a:t>
            </a:r>
          </a:p>
        </p:txBody>
      </p:sp>
      <p:sp>
        <p:nvSpPr>
          <p:cNvPr id="3" name="Content Placeholder 2">
            <a:extLst>
              <a:ext uri="{FF2B5EF4-FFF2-40B4-BE49-F238E27FC236}">
                <a16:creationId xmlns:a16="http://schemas.microsoft.com/office/drawing/2014/main" id="{4F899384-AD9B-595F-14DA-CD5D51008969}"/>
              </a:ext>
            </a:extLst>
          </p:cNvPr>
          <p:cNvSpPr>
            <a:spLocks noGrp="1"/>
          </p:cNvSpPr>
          <p:nvPr>
            <p:ph idx="1"/>
          </p:nvPr>
        </p:nvSpPr>
        <p:spPr/>
        <p:txBody>
          <a:bodyPr>
            <a:normAutofit lnSpcReduction="10000"/>
          </a:bodyPr>
          <a:lstStyle/>
          <a:p>
            <a:r>
              <a:rPr lang="en-IN" dirty="0"/>
              <a:t>Create a directory </a:t>
            </a:r>
            <a:r>
              <a:rPr lang="en-IN" dirty="0" err="1"/>
              <a:t>squashdemo</a:t>
            </a:r>
            <a:r>
              <a:rPr lang="en-IN" dirty="0"/>
              <a:t> under c:\delthis</a:t>
            </a:r>
          </a:p>
          <a:p>
            <a:r>
              <a:rPr lang="en-IN" dirty="0"/>
              <a:t>Create a file named file1 in this containing </a:t>
            </a:r>
            <a:r>
              <a:rPr lang="en-US" i="1" dirty="0"/>
              <a:t>This is in the 'main' branch.</a:t>
            </a:r>
          </a:p>
          <a:p>
            <a:r>
              <a:rPr lang="en-IN" dirty="0"/>
              <a:t>On the command prompt: git </a:t>
            </a:r>
            <a:r>
              <a:rPr lang="en-IN" dirty="0" err="1"/>
              <a:t>init</a:t>
            </a:r>
            <a:endParaRPr lang="en-IN" dirty="0"/>
          </a:p>
          <a:p>
            <a:endParaRPr lang="en-IN" dirty="0"/>
          </a:p>
          <a:p>
            <a:endParaRPr lang="en-IN" dirty="0"/>
          </a:p>
          <a:p>
            <a:r>
              <a:rPr lang="en-IN" dirty="0"/>
              <a:t>git branch main</a:t>
            </a:r>
          </a:p>
          <a:p>
            <a:r>
              <a:rPr lang="en-IN" dirty="0"/>
              <a:t>git switch main</a:t>
            </a:r>
          </a:p>
          <a:p>
            <a:r>
              <a:rPr lang="en-IN" dirty="0"/>
              <a:t>git add .</a:t>
            </a:r>
          </a:p>
          <a:p>
            <a:r>
              <a:rPr lang="en-IN" dirty="0"/>
              <a:t>git commit -m “Committed main”</a:t>
            </a:r>
          </a:p>
        </p:txBody>
      </p:sp>
      <p:pic>
        <p:nvPicPr>
          <p:cNvPr id="5" name="Picture 4">
            <a:extLst>
              <a:ext uri="{FF2B5EF4-FFF2-40B4-BE49-F238E27FC236}">
                <a16:creationId xmlns:a16="http://schemas.microsoft.com/office/drawing/2014/main" id="{068D2074-8B42-50D0-3FCF-E05B4B23E53F}"/>
              </a:ext>
            </a:extLst>
          </p:cNvPr>
          <p:cNvPicPr>
            <a:picLocks noChangeAspect="1"/>
          </p:cNvPicPr>
          <p:nvPr/>
        </p:nvPicPr>
        <p:blipFill>
          <a:blip r:embed="rId2"/>
          <a:stretch>
            <a:fillRect/>
          </a:stretch>
        </p:blipFill>
        <p:spPr>
          <a:xfrm>
            <a:off x="1137912" y="3321809"/>
            <a:ext cx="7779150" cy="679485"/>
          </a:xfrm>
          <a:prstGeom prst="rect">
            <a:avLst/>
          </a:prstGeom>
        </p:spPr>
      </p:pic>
      <p:pic>
        <p:nvPicPr>
          <p:cNvPr id="7" name="Picture 6">
            <a:extLst>
              <a:ext uri="{FF2B5EF4-FFF2-40B4-BE49-F238E27FC236}">
                <a16:creationId xmlns:a16="http://schemas.microsoft.com/office/drawing/2014/main" id="{14C0EC5E-A604-7A5E-3B39-2BBA9CEB760C}"/>
              </a:ext>
            </a:extLst>
          </p:cNvPr>
          <p:cNvPicPr>
            <a:picLocks noChangeAspect="1"/>
          </p:cNvPicPr>
          <p:nvPr/>
        </p:nvPicPr>
        <p:blipFill>
          <a:blip r:embed="rId3"/>
          <a:stretch>
            <a:fillRect/>
          </a:stretch>
        </p:blipFill>
        <p:spPr>
          <a:xfrm>
            <a:off x="5536823" y="4532228"/>
            <a:ext cx="6337626" cy="965250"/>
          </a:xfrm>
          <a:prstGeom prst="rect">
            <a:avLst/>
          </a:prstGeom>
        </p:spPr>
      </p:pic>
    </p:spTree>
    <p:extLst>
      <p:ext uri="{BB962C8B-B14F-4D97-AF65-F5344CB8AC3E}">
        <p14:creationId xmlns:p14="http://schemas.microsoft.com/office/powerpoint/2010/main" val="1066593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5C76D5-AE40-1C13-8E90-CDDD4170D895}"/>
              </a:ext>
            </a:extLst>
          </p:cNvPr>
          <p:cNvSpPr>
            <a:spLocks noGrp="1"/>
          </p:cNvSpPr>
          <p:nvPr>
            <p:ph type="title"/>
          </p:nvPr>
        </p:nvSpPr>
        <p:spPr/>
        <p:txBody>
          <a:bodyPr/>
          <a:lstStyle/>
          <a:p>
            <a:r>
              <a:rPr lang="en-IN" dirty="0"/>
              <a:t>Git</a:t>
            </a:r>
          </a:p>
        </p:txBody>
      </p:sp>
      <p:sp>
        <p:nvSpPr>
          <p:cNvPr id="6" name="Content Placeholder 5">
            <a:extLst>
              <a:ext uri="{FF2B5EF4-FFF2-40B4-BE49-F238E27FC236}">
                <a16:creationId xmlns:a16="http://schemas.microsoft.com/office/drawing/2014/main" id="{992223F4-1912-17A5-F0E8-60562611D03E}"/>
              </a:ext>
            </a:extLst>
          </p:cNvPr>
          <p:cNvSpPr>
            <a:spLocks noGrp="1"/>
          </p:cNvSpPr>
          <p:nvPr>
            <p:ph idx="1"/>
          </p:nvPr>
        </p:nvSpPr>
        <p:spPr/>
        <p:txBody>
          <a:bodyPr/>
          <a:lstStyle/>
          <a:p>
            <a:r>
              <a:rPr lang="en-IN" b="1" dirty="0"/>
              <a:t>Git </a:t>
            </a:r>
            <a:r>
              <a:rPr lang="en-IN" dirty="0"/>
              <a:t>is today’s leading version control system</a:t>
            </a:r>
          </a:p>
          <a:p>
            <a:r>
              <a:rPr lang="en-IN" dirty="0"/>
              <a:t>It is free and open source</a:t>
            </a:r>
          </a:p>
          <a:p>
            <a:r>
              <a:rPr lang="en-IN" dirty="0"/>
              <a:t>We can download it onto our computer and use it</a:t>
            </a:r>
          </a:p>
          <a:p>
            <a:r>
              <a:rPr lang="en-IN" b="1" dirty="0">
                <a:solidFill>
                  <a:srgbClr val="FF0000"/>
                </a:solidFill>
              </a:rPr>
              <a:t>Git ≠ GitHub</a:t>
            </a:r>
          </a:p>
          <a:p>
            <a:r>
              <a:rPr lang="en-IN" dirty="0"/>
              <a:t>Git = Local software on our machine</a:t>
            </a:r>
          </a:p>
          <a:p>
            <a:r>
              <a:rPr lang="en-IN" b="1" dirty="0"/>
              <a:t>GitHub</a:t>
            </a:r>
            <a:r>
              <a:rPr lang="en-IN" dirty="0"/>
              <a:t> (owned by Microsoft) = Cloud/Internet repository</a:t>
            </a:r>
          </a:p>
          <a:p>
            <a:r>
              <a:rPr lang="en-IN" dirty="0"/>
              <a:t>GitHub has a free version and a paid version</a:t>
            </a:r>
          </a:p>
        </p:txBody>
      </p:sp>
    </p:spTree>
    <p:extLst>
      <p:ext uri="{BB962C8B-B14F-4D97-AF65-F5344CB8AC3E}">
        <p14:creationId xmlns:p14="http://schemas.microsoft.com/office/powerpoint/2010/main" val="337326245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7D615-B69A-AE1A-C7A5-2D7D373F178A}"/>
              </a:ext>
            </a:extLst>
          </p:cNvPr>
          <p:cNvSpPr>
            <a:spLocks noGrp="1"/>
          </p:cNvSpPr>
          <p:nvPr>
            <p:ph type="title"/>
          </p:nvPr>
        </p:nvSpPr>
        <p:spPr/>
        <p:txBody>
          <a:bodyPr/>
          <a:lstStyle/>
          <a:p>
            <a:r>
              <a:rPr lang="en-IN" dirty="0"/>
              <a:t>Squash Merge Demo</a:t>
            </a:r>
          </a:p>
        </p:txBody>
      </p:sp>
      <p:sp>
        <p:nvSpPr>
          <p:cNvPr id="3" name="Content Placeholder 2">
            <a:extLst>
              <a:ext uri="{FF2B5EF4-FFF2-40B4-BE49-F238E27FC236}">
                <a16:creationId xmlns:a16="http://schemas.microsoft.com/office/drawing/2014/main" id="{4F899384-AD9B-595F-14DA-CD5D51008969}"/>
              </a:ext>
            </a:extLst>
          </p:cNvPr>
          <p:cNvSpPr>
            <a:spLocks noGrp="1"/>
          </p:cNvSpPr>
          <p:nvPr>
            <p:ph idx="1"/>
          </p:nvPr>
        </p:nvSpPr>
        <p:spPr/>
        <p:txBody>
          <a:bodyPr>
            <a:normAutofit/>
          </a:bodyPr>
          <a:lstStyle/>
          <a:p>
            <a:r>
              <a:rPr lang="en-IN" dirty="0"/>
              <a:t>Now create another file named </a:t>
            </a:r>
            <a:r>
              <a:rPr lang="en-IN" i="1" dirty="0"/>
              <a:t>file2</a:t>
            </a:r>
            <a:r>
              <a:rPr lang="en-IN" dirty="0"/>
              <a:t> containing </a:t>
            </a:r>
            <a:r>
              <a:rPr lang="en-US" i="1" dirty="0"/>
              <a:t>This is in the feature1 branch.</a:t>
            </a:r>
            <a:r>
              <a:rPr lang="en-US" dirty="0"/>
              <a:t> </a:t>
            </a:r>
            <a:r>
              <a:rPr lang="en-IN" dirty="0"/>
              <a:t>and commit in feature1 branch</a:t>
            </a:r>
          </a:p>
          <a:p>
            <a:r>
              <a:rPr lang="en-IN" dirty="0"/>
              <a:t>git branch feature1</a:t>
            </a:r>
          </a:p>
          <a:p>
            <a:r>
              <a:rPr lang="en-IN" dirty="0"/>
              <a:t>git switch feature1</a:t>
            </a:r>
          </a:p>
          <a:p>
            <a:r>
              <a:rPr lang="en-IN" dirty="0"/>
              <a:t>git add .</a:t>
            </a:r>
          </a:p>
          <a:p>
            <a:r>
              <a:rPr lang="en-IN" dirty="0"/>
              <a:t>git commit -m "</a:t>
            </a:r>
            <a:r>
              <a:rPr lang="en-IN" dirty="0" err="1"/>
              <a:t>Commited</a:t>
            </a:r>
            <a:r>
              <a:rPr lang="en-IN" dirty="0"/>
              <a:t> feature1“</a:t>
            </a:r>
          </a:p>
          <a:p>
            <a:r>
              <a:rPr lang="en-IN" dirty="0"/>
              <a:t>Keep adding something to file2 and repeat </a:t>
            </a:r>
            <a:r>
              <a:rPr lang="en-IN" i="1" dirty="0"/>
              <a:t>add </a:t>
            </a:r>
            <a:r>
              <a:rPr lang="en-IN" dirty="0"/>
              <a:t>and </a:t>
            </a:r>
            <a:r>
              <a:rPr lang="en-IN" i="1" dirty="0"/>
              <a:t>commit </a:t>
            </a:r>
            <a:r>
              <a:rPr lang="en-IN" dirty="0"/>
              <a:t>commands above 2-3 times</a:t>
            </a:r>
          </a:p>
        </p:txBody>
      </p:sp>
      <p:pic>
        <p:nvPicPr>
          <p:cNvPr id="6" name="Picture 5">
            <a:extLst>
              <a:ext uri="{FF2B5EF4-FFF2-40B4-BE49-F238E27FC236}">
                <a16:creationId xmlns:a16="http://schemas.microsoft.com/office/drawing/2014/main" id="{C384FD0F-5DF2-CE3A-1E3C-3921D63E5AD9}"/>
              </a:ext>
            </a:extLst>
          </p:cNvPr>
          <p:cNvPicPr>
            <a:picLocks noChangeAspect="1"/>
          </p:cNvPicPr>
          <p:nvPr/>
        </p:nvPicPr>
        <p:blipFill>
          <a:blip r:embed="rId2"/>
          <a:stretch>
            <a:fillRect/>
          </a:stretch>
        </p:blipFill>
        <p:spPr>
          <a:xfrm>
            <a:off x="5098803" y="2932384"/>
            <a:ext cx="6782149" cy="1219263"/>
          </a:xfrm>
          <a:prstGeom prst="rect">
            <a:avLst/>
          </a:prstGeom>
        </p:spPr>
      </p:pic>
    </p:spTree>
    <p:extLst>
      <p:ext uri="{BB962C8B-B14F-4D97-AF65-F5344CB8AC3E}">
        <p14:creationId xmlns:p14="http://schemas.microsoft.com/office/powerpoint/2010/main" val="74363442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F1F83-BBA7-8CAF-B6FC-0DF235D5077F}"/>
              </a:ext>
            </a:extLst>
          </p:cNvPr>
          <p:cNvSpPr>
            <a:spLocks noGrp="1"/>
          </p:cNvSpPr>
          <p:nvPr>
            <p:ph type="title"/>
          </p:nvPr>
        </p:nvSpPr>
        <p:spPr/>
        <p:txBody>
          <a:bodyPr/>
          <a:lstStyle/>
          <a:p>
            <a:r>
              <a:rPr lang="en-IN" dirty="0"/>
              <a:t>Squash Merge Demo</a:t>
            </a:r>
          </a:p>
        </p:txBody>
      </p:sp>
      <p:sp>
        <p:nvSpPr>
          <p:cNvPr id="3" name="Content Placeholder 2">
            <a:extLst>
              <a:ext uri="{FF2B5EF4-FFF2-40B4-BE49-F238E27FC236}">
                <a16:creationId xmlns:a16="http://schemas.microsoft.com/office/drawing/2014/main" id="{DC88C815-E41B-495E-60A7-36DDE2502496}"/>
              </a:ext>
            </a:extLst>
          </p:cNvPr>
          <p:cNvSpPr>
            <a:spLocks noGrp="1"/>
          </p:cNvSpPr>
          <p:nvPr>
            <p:ph idx="1"/>
          </p:nvPr>
        </p:nvSpPr>
        <p:spPr/>
        <p:txBody>
          <a:bodyPr/>
          <a:lstStyle/>
          <a:p>
            <a:r>
              <a:rPr lang="en-IN" dirty="0"/>
              <a:t>git log --</a:t>
            </a:r>
            <a:r>
              <a:rPr lang="en-IN" dirty="0" err="1"/>
              <a:t>oneline</a:t>
            </a:r>
            <a:endParaRPr lang="en-IN" dirty="0"/>
          </a:p>
        </p:txBody>
      </p:sp>
      <p:pic>
        <p:nvPicPr>
          <p:cNvPr id="5" name="Picture 4">
            <a:extLst>
              <a:ext uri="{FF2B5EF4-FFF2-40B4-BE49-F238E27FC236}">
                <a16:creationId xmlns:a16="http://schemas.microsoft.com/office/drawing/2014/main" id="{482EE276-0F5A-F6C0-8C84-49615ADA1568}"/>
              </a:ext>
            </a:extLst>
          </p:cNvPr>
          <p:cNvPicPr>
            <a:picLocks noChangeAspect="1"/>
          </p:cNvPicPr>
          <p:nvPr/>
        </p:nvPicPr>
        <p:blipFill>
          <a:blip r:embed="rId2"/>
          <a:stretch>
            <a:fillRect/>
          </a:stretch>
        </p:blipFill>
        <p:spPr>
          <a:xfrm>
            <a:off x="944742" y="2394661"/>
            <a:ext cx="7569589" cy="1606633"/>
          </a:xfrm>
          <a:prstGeom prst="rect">
            <a:avLst/>
          </a:prstGeom>
        </p:spPr>
      </p:pic>
    </p:spTree>
    <p:extLst>
      <p:ext uri="{BB962C8B-B14F-4D97-AF65-F5344CB8AC3E}">
        <p14:creationId xmlns:p14="http://schemas.microsoft.com/office/powerpoint/2010/main" val="326564964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F1F83-BBA7-8CAF-B6FC-0DF235D5077F}"/>
              </a:ext>
            </a:extLst>
          </p:cNvPr>
          <p:cNvSpPr>
            <a:spLocks noGrp="1"/>
          </p:cNvSpPr>
          <p:nvPr>
            <p:ph type="title"/>
          </p:nvPr>
        </p:nvSpPr>
        <p:spPr/>
        <p:txBody>
          <a:bodyPr/>
          <a:lstStyle/>
          <a:p>
            <a:r>
              <a:rPr lang="en-IN" dirty="0"/>
              <a:t>Squash Merge Demo</a:t>
            </a:r>
          </a:p>
        </p:txBody>
      </p:sp>
      <p:sp>
        <p:nvSpPr>
          <p:cNvPr id="3" name="Content Placeholder 2">
            <a:extLst>
              <a:ext uri="{FF2B5EF4-FFF2-40B4-BE49-F238E27FC236}">
                <a16:creationId xmlns:a16="http://schemas.microsoft.com/office/drawing/2014/main" id="{DC88C815-E41B-495E-60A7-36DDE2502496}"/>
              </a:ext>
            </a:extLst>
          </p:cNvPr>
          <p:cNvSpPr>
            <a:spLocks noGrp="1"/>
          </p:cNvSpPr>
          <p:nvPr>
            <p:ph idx="1"/>
          </p:nvPr>
        </p:nvSpPr>
        <p:spPr/>
        <p:txBody>
          <a:bodyPr/>
          <a:lstStyle/>
          <a:p>
            <a:r>
              <a:rPr lang="en-IN" dirty="0"/>
              <a:t>git rebase -</a:t>
            </a:r>
            <a:r>
              <a:rPr lang="en-IN" dirty="0" err="1"/>
              <a:t>i</a:t>
            </a:r>
            <a:r>
              <a:rPr lang="en-IN" dirty="0"/>
              <a:t> HEAD~3</a:t>
            </a:r>
          </a:p>
          <a:p>
            <a:r>
              <a:rPr lang="en-IN" dirty="0"/>
              <a:t>It will open a file git-rebase-</a:t>
            </a:r>
            <a:r>
              <a:rPr lang="en-IN" dirty="0" err="1"/>
              <a:t>todo</a:t>
            </a:r>
            <a:r>
              <a:rPr lang="en-IN" dirty="0"/>
              <a:t> in an editor</a:t>
            </a:r>
          </a:p>
          <a:p>
            <a:r>
              <a:rPr lang="en-IN" dirty="0"/>
              <a:t>Change pick to squash</a:t>
            </a:r>
          </a:p>
          <a:p>
            <a:pPr marL="0" indent="0">
              <a:buNone/>
            </a:pPr>
            <a:r>
              <a:rPr lang="en-IN" dirty="0"/>
              <a:t>  for the second and third</a:t>
            </a:r>
          </a:p>
          <a:p>
            <a:pPr marL="0" indent="0">
              <a:buNone/>
            </a:pPr>
            <a:endParaRPr lang="en-IN" dirty="0"/>
          </a:p>
          <a:p>
            <a:pPr marL="0" indent="0">
              <a:buNone/>
            </a:pPr>
            <a:endParaRPr lang="en-IN" dirty="0"/>
          </a:p>
          <a:p>
            <a:r>
              <a:rPr lang="en-IN" dirty="0"/>
              <a:t>Save and close the file. It will open another file for comments. Just close it. Result on the next screen.</a:t>
            </a:r>
          </a:p>
          <a:p>
            <a:endParaRPr lang="en-IN" dirty="0"/>
          </a:p>
          <a:p>
            <a:endParaRPr lang="en-IN" dirty="0"/>
          </a:p>
        </p:txBody>
      </p:sp>
      <p:pic>
        <p:nvPicPr>
          <p:cNvPr id="6" name="Picture 5">
            <a:extLst>
              <a:ext uri="{FF2B5EF4-FFF2-40B4-BE49-F238E27FC236}">
                <a16:creationId xmlns:a16="http://schemas.microsoft.com/office/drawing/2014/main" id="{DDAB5968-4CA9-25CE-A59D-5B3776C134B6}"/>
              </a:ext>
            </a:extLst>
          </p:cNvPr>
          <p:cNvPicPr>
            <a:picLocks noChangeAspect="1"/>
          </p:cNvPicPr>
          <p:nvPr/>
        </p:nvPicPr>
        <p:blipFill>
          <a:blip r:embed="rId2"/>
          <a:stretch>
            <a:fillRect/>
          </a:stretch>
        </p:blipFill>
        <p:spPr>
          <a:xfrm>
            <a:off x="4880540" y="2834469"/>
            <a:ext cx="5759746" cy="819192"/>
          </a:xfrm>
          <a:prstGeom prst="rect">
            <a:avLst/>
          </a:prstGeom>
        </p:spPr>
      </p:pic>
      <p:pic>
        <p:nvPicPr>
          <p:cNvPr id="8" name="Picture 7">
            <a:extLst>
              <a:ext uri="{FF2B5EF4-FFF2-40B4-BE49-F238E27FC236}">
                <a16:creationId xmlns:a16="http://schemas.microsoft.com/office/drawing/2014/main" id="{281DE6C9-B733-AC69-D59B-8B567FC86816}"/>
              </a:ext>
            </a:extLst>
          </p:cNvPr>
          <p:cNvPicPr>
            <a:picLocks noChangeAspect="1"/>
          </p:cNvPicPr>
          <p:nvPr/>
        </p:nvPicPr>
        <p:blipFill>
          <a:blip r:embed="rId3"/>
          <a:stretch>
            <a:fillRect/>
          </a:stretch>
        </p:blipFill>
        <p:spPr>
          <a:xfrm>
            <a:off x="4880540" y="3862364"/>
            <a:ext cx="6045511" cy="800141"/>
          </a:xfrm>
          <a:prstGeom prst="rect">
            <a:avLst/>
          </a:prstGeom>
        </p:spPr>
      </p:pic>
    </p:spTree>
    <p:extLst>
      <p:ext uri="{BB962C8B-B14F-4D97-AF65-F5344CB8AC3E}">
        <p14:creationId xmlns:p14="http://schemas.microsoft.com/office/powerpoint/2010/main" val="383062547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F1F83-BBA7-8CAF-B6FC-0DF235D5077F}"/>
              </a:ext>
            </a:extLst>
          </p:cNvPr>
          <p:cNvSpPr>
            <a:spLocks noGrp="1"/>
          </p:cNvSpPr>
          <p:nvPr>
            <p:ph type="title"/>
          </p:nvPr>
        </p:nvSpPr>
        <p:spPr/>
        <p:txBody>
          <a:bodyPr/>
          <a:lstStyle/>
          <a:p>
            <a:r>
              <a:rPr lang="en-IN" dirty="0"/>
              <a:t>Squash Merge Demo</a:t>
            </a:r>
          </a:p>
        </p:txBody>
      </p:sp>
      <p:pic>
        <p:nvPicPr>
          <p:cNvPr id="5" name="Content Placeholder 4">
            <a:extLst>
              <a:ext uri="{FF2B5EF4-FFF2-40B4-BE49-F238E27FC236}">
                <a16:creationId xmlns:a16="http://schemas.microsoft.com/office/drawing/2014/main" id="{A4D5AE91-477D-DBDE-E08F-B737E7CFA9B4}"/>
              </a:ext>
            </a:extLst>
          </p:cNvPr>
          <p:cNvPicPr>
            <a:picLocks noGrp="1" noChangeAspect="1"/>
          </p:cNvPicPr>
          <p:nvPr>
            <p:ph idx="1"/>
          </p:nvPr>
        </p:nvPicPr>
        <p:blipFill>
          <a:blip r:embed="rId2"/>
          <a:stretch>
            <a:fillRect/>
          </a:stretch>
        </p:blipFill>
        <p:spPr>
          <a:xfrm>
            <a:off x="1446987" y="1875607"/>
            <a:ext cx="6667843" cy="1682836"/>
          </a:xfrm>
        </p:spPr>
      </p:pic>
      <p:pic>
        <p:nvPicPr>
          <p:cNvPr id="9" name="Picture 8">
            <a:extLst>
              <a:ext uri="{FF2B5EF4-FFF2-40B4-BE49-F238E27FC236}">
                <a16:creationId xmlns:a16="http://schemas.microsoft.com/office/drawing/2014/main" id="{10D33E1F-4A1D-6076-2223-BF07C7702046}"/>
              </a:ext>
            </a:extLst>
          </p:cNvPr>
          <p:cNvPicPr>
            <a:picLocks noChangeAspect="1"/>
          </p:cNvPicPr>
          <p:nvPr/>
        </p:nvPicPr>
        <p:blipFill>
          <a:blip r:embed="rId3"/>
          <a:stretch>
            <a:fillRect/>
          </a:stretch>
        </p:blipFill>
        <p:spPr>
          <a:xfrm>
            <a:off x="2195991" y="3995476"/>
            <a:ext cx="5683542" cy="1168460"/>
          </a:xfrm>
          <a:prstGeom prst="rect">
            <a:avLst/>
          </a:prstGeom>
        </p:spPr>
      </p:pic>
    </p:spTree>
    <p:extLst>
      <p:ext uri="{BB962C8B-B14F-4D97-AF65-F5344CB8AC3E}">
        <p14:creationId xmlns:p14="http://schemas.microsoft.com/office/powerpoint/2010/main" val="42603332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F1F83-BBA7-8CAF-B6FC-0DF235D5077F}"/>
              </a:ext>
            </a:extLst>
          </p:cNvPr>
          <p:cNvSpPr>
            <a:spLocks noGrp="1"/>
          </p:cNvSpPr>
          <p:nvPr>
            <p:ph type="title"/>
          </p:nvPr>
        </p:nvSpPr>
        <p:spPr/>
        <p:txBody>
          <a:bodyPr/>
          <a:lstStyle/>
          <a:p>
            <a:r>
              <a:rPr lang="en-IN" dirty="0"/>
              <a:t>Squash Merge Demo</a:t>
            </a:r>
          </a:p>
        </p:txBody>
      </p:sp>
      <p:sp>
        <p:nvSpPr>
          <p:cNvPr id="4" name="Content Placeholder 3">
            <a:extLst>
              <a:ext uri="{FF2B5EF4-FFF2-40B4-BE49-F238E27FC236}">
                <a16:creationId xmlns:a16="http://schemas.microsoft.com/office/drawing/2014/main" id="{C148B028-5DB1-A8A7-3712-A9FD866400AF}"/>
              </a:ext>
            </a:extLst>
          </p:cNvPr>
          <p:cNvSpPr>
            <a:spLocks noGrp="1"/>
          </p:cNvSpPr>
          <p:nvPr>
            <p:ph idx="1"/>
          </p:nvPr>
        </p:nvSpPr>
        <p:spPr/>
        <p:txBody>
          <a:bodyPr/>
          <a:lstStyle/>
          <a:p>
            <a:r>
              <a:rPr lang="en-IN" dirty="0"/>
              <a:t>To see all the comments for the commits: </a:t>
            </a:r>
            <a:r>
              <a:rPr lang="en-IN" i="1" dirty="0"/>
              <a:t>git log</a:t>
            </a:r>
            <a:r>
              <a:rPr lang="en-IN" dirty="0"/>
              <a:t> (But exiting could be a problem!)</a:t>
            </a:r>
          </a:p>
        </p:txBody>
      </p:sp>
      <p:pic>
        <p:nvPicPr>
          <p:cNvPr id="10" name="Picture 9">
            <a:extLst>
              <a:ext uri="{FF2B5EF4-FFF2-40B4-BE49-F238E27FC236}">
                <a16:creationId xmlns:a16="http://schemas.microsoft.com/office/drawing/2014/main" id="{3F71DE19-C1CF-5771-5FDD-0B5D8E130715}"/>
              </a:ext>
            </a:extLst>
          </p:cNvPr>
          <p:cNvPicPr>
            <a:picLocks noChangeAspect="1"/>
          </p:cNvPicPr>
          <p:nvPr/>
        </p:nvPicPr>
        <p:blipFill>
          <a:blip r:embed="rId2"/>
          <a:stretch>
            <a:fillRect/>
          </a:stretch>
        </p:blipFill>
        <p:spPr>
          <a:xfrm>
            <a:off x="3036439" y="2409154"/>
            <a:ext cx="8420533" cy="3695890"/>
          </a:xfrm>
          <a:prstGeom prst="rect">
            <a:avLst/>
          </a:prstGeom>
        </p:spPr>
      </p:pic>
    </p:spTree>
    <p:extLst>
      <p:ext uri="{BB962C8B-B14F-4D97-AF65-F5344CB8AC3E}">
        <p14:creationId xmlns:p14="http://schemas.microsoft.com/office/powerpoint/2010/main" val="5370818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7CDA1-1DC0-6122-43AC-63F39DCD36C2}"/>
              </a:ext>
            </a:extLst>
          </p:cNvPr>
          <p:cNvSpPr>
            <a:spLocks noGrp="1"/>
          </p:cNvSpPr>
          <p:nvPr>
            <p:ph type="title"/>
          </p:nvPr>
        </p:nvSpPr>
        <p:spPr/>
        <p:txBody>
          <a:bodyPr/>
          <a:lstStyle/>
          <a:p>
            <a:r>
              <a:rPr lang="en-IN" dirty="0"/>
              <a:t>Git stash – 1</a:t>
            </a:r>
          </a:p>
        </p:txBody>
      </p:sp>
      <p:sp>
        <p:nvSpPr>
          <p:cNvPr id="3" name="Content Placeholder 2">
            <a:extLst>
              <a:ext uri="{FF2B5EF4-FFF2-40B4-BE49-F238E27FC236}">
                <a16:creationId xmlns:a16="http://schemas.microsoft.com/office/drawing/2014/main" id="{ACF316C9-AD9B-CDE8-19CE-B3C767DBA686}"/>
              </a:ext>
            </a:extLst>
          </p:cNvPr>
          <p:cNvSpPr>
            <a:spLocks noGrp="1"/>
          </p:cNvSpPr>
          <p:nvPr>
            <p:ph idx="1"/>
          </p:nvPr>
        </p:nvSpPr>
        <p:spPr/>
        <p:txBody>
          <a:bodyPr/>
          <a:lstStyle/>
          <a:p>
            <a:r>
              <a:rPr lang="en-IN" dirty="0"/>
              <a:t>Stash holds changes saved in a file but not added to Git.</a:t>
            </a:r>
          </a:p>
          <a:p>
            <a:r>
              <a:rPr lang="en-IN" dirty="0"/>
              <a:t>Create a new directory </a:t>
            </a:r>
            <a:r>
              <a:rPr lang="en-IN" dirty="0" err="1"/>
              <a:t>stashdemo</a:t>
            </a:r>
            <a:r>
              <a:rPr lang="en-IN" dirty="0"/>
              <a:t> in </a:t>
            </a:r>
            <a:r>
              <a:rPr lang="en-IN" dirty="0" err="1"/>
              <a:t>delthis</a:t>
            </a:r>
            <a:r>
              <a:rPr lang="en-IN" dirty="0"/>
              <a:t> and create three branches feature1, feature2, and feature3.</a:t>
            </a:r>
          </a:p>
          <a:p>
            <a:r>
              <a:rPr lang="en-IN" dirty="0"/>
              <a:t>Remember that you would first need to create at least one file, add it and commit, so that git creates the master branch. Only then you can create other branches.</a:t>
            </a:r>
          </a:p>
          <a:p>
            <a:r>
              <a:rPr lang="en-IN" dirty="0"/>
              <a:t>C:\delthis&gt;mkdir </a:t>
            </a:r>
            <a:r>
              <a:rPr lang="en-IN" dirty="0" err="1"/>
              <a:t>stashdemo</a:t>
            </a:r>
            <a:endParaRPr lang="en-IN" dirty="0"/>
          </a:p>
          <a:p>
            <a:r>
              <a:rPr lang="en-IN" dirty="0"/>
              <a:t>C:\delthis&gt;cd </a:t>
            </a:r>
            <a:r>
              <a:rPr lang="en-IN" dirty="0" err="1"/>
              <a:t>stashdemo</a:t>
            </a:r>
            <a:endParaRPr lang="en-IN" dirty="0"/>
          </a:p>
          <a:p>
            <a:r>
              <a:rPr lang="en-IN" dirty="0"/>
              <a:t>C:\delthis\stashdemo&gt;git </a:t>
            </a:r>
            <a:r>
              <a:rPr lang="en-IN" dirty="0" err="1"/>
              <a:t>init</a:t>
            </a:r>
            <a:endParaRPr lang="en-IN" dirty="0"/>
          </a:p>
          <a:p>
            <a:endParaRPr lang="en-IN" dirty="0"/>
          </a:p>
        </p:txBody>
      </p:sp>
    </p:spTree>
    <p:extLst>
      <p:ext uri="{BB962C8B-B14F-4D97-AF65-F5344CB8AC3E}">
        <p14:creationId xmlns:p14="http://schemas.microsoft.com/office/powerpoint/2010/main" val="8740055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7CDA1-1DC0-6122-43AC-63F39DCD36C2}"/>
              </a:ext>
            </a:extLst>
          </p:cNvPr>
          <p:cNvSpPr>
            <a:spLocks noGrp="1"/>
          </p:cNvSpPr>
          <p:nvPr>
            <p:ph type="title"/>
          </p:nvPr>
        </p:nvSpPr>
        <p:spPr/>
        <p:txBody>
          <a:bodyPr/>
          <a:lstStyle/>
          <a:p>
            <a:r>
              <a:rPr lang="en-IN" dirty="0"/>
              <a:t>Git stash – 2</a:t>
            </a:r>
          </a:p>
        </p:txBody>
      </p:sp>
      <p:sp>
        <p:nvSpPr>
          <p:cNvPr id="3" name="Content Placeholder 2">
            <a:extLst>
              <a:ext uri="{FF2B5EF4-FFF2-40B4-BE49-F238E27FC236}">
                <a16:creationId xmlns:a16="http://schemas.microsoft.com/office/drawing/2014/main" id="{ACF316C9-AD9B-CDE8-19CE-B3C767DBA686}"/>
              </a:ext>
            </a:extLst>
          </p:cNvPr>
          <p:cNvSpPr>
            <a:spLocks noGrp="1"/>
          </p:cNvSpPr>
          <p:nvPr>
            <p:ph idx="1"/>
          </p:nvPr>
        </p:nvSpPr>
        <p:spPr/>
        <p:txBody>
          <a:bodyPr/>
          <a:lstStyle/>
          <a:p>
            <a:r>
              <a:rPr lang="en-IN" dirty="0"/>
              <a:t>Now create a file </a:t>
            </a:r>
            <a:r>
              <a:rPr lang="en-IN" i="1" dirty="0"/>
              <a:t>file1</a:t>
            </a:r>
            <a:r>
              <a:rPr lang="en-IN" dirty="0"/>
              <a:t> containing some text and save it. Then add and commit it. This will create the master branch.</a:t>
            </a:r>
          </a:p>
          <a:p>
            <a:r>
              <a:rPr lang="en-US" dirty="0"/>
              <a:t>C:\delthis\stashdemo&gt;git add .</a:t>
            </a:r>
            <a:endParaRPr lang="en-IN" dirty="0"/>
          </a:p>
          <a:p>
            <a:r>
              <a:rPr lang="en-US" dirty="0"/>
              <a:t>C:\delthis\stashdemo&gt;git commit -m "first commit“</a:t>
            </a:r>
          </a:p>
          <a:p>
            <a:endParaRPr lang="en-US" dirty="0"/>
          </a:p>
          <a:p>
            <a:endParaRPr lang="en-US" dirty="0"/>
          </a:p>
          <a:p>
            <a:endParaRPr lang="en-US" dirty="0"/>
          </a:p>
          <a:p>
            <a:r>
              <a:rPr lang="en-US" dirty="0"/>
              <a:t>Now create the three branches</a:t>
            </a:r>
          </a:p>
          <a:p>
            <a:endParaRPr lang="en-US" dirty="0"/>
          </a:p>
          <a:p>
            <a:endParaRPr lang="en-US" dirty="0"/>
          </a:p>
          <a:p>
            <a:endParaRPr lang="en-US" dirty="0"/>
          </a:p>
          <a:p>
            <a:endParaRPr lang="en-IN" dirty="0"/>
          </a:p>
        </p:txBody>
      </p:sp>
      <p:pic>
        <p:nvPicPr>
          <p:cNvPr id="5" name="Picture 4">
            <a:extLst>
              <a:ext uri="{FF2B5EF4-FFF2-40B4-BE49-F238E27FC236}">
                <a16:creationId xmlns:a16="http://schemas.microsoft.com/office/drawing/2014/main" id="{6DA05599-D49E-CF6F-EED3-83B42783E925}"/>
              </a:ext>
            </a:extLst>
          </p:cNvPr>
          <p:cNvPicPr>
            <a:picLocks noChangeAspect="1"/>
          </p:cNvPicPr>
          <p:nvPr/>
        </p:nvPicPr>
        <p:blipFill>
          <a:blip r:embed="rId2"/>
          <a:stretch>
            <a:fillRect/>
          </a:stretch>
        </p:blipFill>
        <p:spPr>
          <a:xfrm>
            <a:off x="622963" y="3785537"/>
            <a:ext cx="6178868" cy="1149409"/>
          </a:xfrm>
          <a:prstGeom prst="rect">
            <a:avLst/>
          </a:prstGeom>
        </p:spPr>
      </p:pic>
      <p:pic>
        <p:nvPicPr>
          <p:cNvPr id="7" name="Picture 6">
            <a:extLst>
              <a:ext uri="{FF2B5EF4-FFF2-40B4-BE49-F238E27FC236}">
                <a16:creationId xmlns:a16="http://schemas.microsoft.com/office/drawing/2014/main" id="{FE8CE7DD-1028-349D-C432-91EB5011C093}"/>
              </a:ext>
            </a:extLst>
          </p:cNvPr>
          <p:cNvPicPr>
            <a:picLocks noChangeAspect="1"/>
          </p:cNvPicPr>
          <p:nvPr/>
        </p:nvPicPr>
        <p:blipFill>
          <a:blip r:embed="rId3"/>
          <a:stretch>
            <a:fillRect/>
          </a:stretch>
        </p:blipFill>
        <p:spPr>
          <a:xfrm>
            <a:off x="7010134" y="3785537"/>
            <a:ext cx="5181866" cy="2838596"/>
          </a:xfrm>
          <a:prstGeom prst="rect">
            <a:avLst/>
          </a:prstGeom>
        </p:spPr>
      </p:pic>
    </p:spTree>
    <p:extLst>
      <p:ext uri="{BB962C8B-B14F-4D97-AF65-F5344CB8AC3E}">
        <p14:creationId xmlns:p14="http://schemas.microsoft.com/office/powerpoint/2010/main" val="339568987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2E25F-D997-6243-5767-2EF4720E52A0}"/>
              </a:ext>
            </a:extLst>
          </p:cNvPr>
          <p:cNvSpPr>
            <a:spLocks noGrp="1"/>
          </p:cNvSpPr>
          <p:nvPr>
            <p:ph type="title"/>
          </p:nvPr>
        </p:nvSpPr>
        <p:spPr/>
        <p:txBody>
          <a:bodyPr/>
          <a:lstStyle/>
          <a:p>
            <a:r>
              <a:rPr lang="en-IN" dirty="0"/>
              <a:t>Git stash</a:t>
            </a:r>
          </a:p>
        </p:txBody>
      </p:sp>
      <p:sp>
        <p:nvSpPr>
          <p:cNvPr id="3" name="Content Placeholder 2">
            <a:extLst>
              <a:ext uri="{FF2B5EF4-FFF2-40B4-BE49-F238E27FC236}">
                <a16:creationId xmlns:a16="http://schemas.microsoft.com/office/drawing/2014/main" id="{4F449A27-85A5-418C-2FDA-A13731134646}"/>
              </a:ext>
            </a:extLst>
          </p:cNvPr>
          <p:cNvSpPr>
            <a:spLocks noGrp="1"/>
          </p:cNvSpPr>
          <p:nvPr>
            <p:ph idx="1"/>
          </p:nvPr>
        </p:nvSpPr>
        <p:spPr/>
        <p:txBody>
          <a:bodyPr/>
          <a:lstStyle/>
          <a:p>
            <a:r>
              <a:rPr lang="en-IN" dirty="0"/>
              <a:t>Now edit file1 to add one more line and save it:</a:t>
            </a:r>
          </a:p>
          <a:p>
            <a:pPr lvl="1"/>
            <a:r>
              <a:rPr lang="en-IN" dirty="0"/>
              <a:t>This is a test.</a:t>
            </a:r>
          </a:p>
          <a:p>
            <a:pPr lvl="1"/>
            <a:r>
              <a:rPr lang="en-IN" dirty="0"/>
              <a:t>This is another test.</a:t>
            </a:r>
          </a:p>
          <a:p>
            <a:r>
              <a:rPr lang="en-IN" dirty="0"/>
              <a:t>Change the branch</a:t>
            </a:r>
          </a:p>
          <a:p>
            <a:pPr lvl="1"/>
            <a:r>
              <a:rPr lang="en-US" dirty="0"/>
              <a:t>C:\delthis\stashdemo&gt;git switch feature3</a:t>
            </a:r>
          </a:p>
          <a:p>
            <a:pPr lvl="1"/>
            <a:endParaRPr lang="en-US" dirty="0"/>
          </a:p>
          <a:p>
            <a:pPr lvl="1"/>
            <a:endParaRPr lang="en-US" dirty="0"/>
          </a:p>
          <a:p>
            <a:pPr lvl="1"/>
            <a:r>
              <a:rPr lang="en-US" dirty="0"/>
              <a:t>C:\delthis\stashdemo&gt;git stash save -m "working on file1"</a:t>
            </a:r>
            <a:endParaRPr lang="en-IN" dirty="0"/>
          </a:p>
        </p:txBody>
      </p:sp>
      <p:pic>
        <p:nvPicPr>
          <p:cNvPr id="5" name="Picture 4">
            <a:extLst>
              <a:ext uri="{FF2B5EF4-FFF2-40B4-BE49-F238E27FC236}">
                <a16:creationId xmlns:a16="http://schemas.microsoft.com/office/drawing/2014/main" id="{9438BC69-9542-AE68-3AC3-1865E8495F8E}"/>
              </a:ext>
            </a:extLst>
          </p:cNvPr>
          <p:cNvPicPr>
            <a:picLocks noChangeAspect="1"/>
          </p:cNvPicPr>
          <p:nvPr/>
        </p:nvPicPr>
        <p:blipFill>
          <a:blip r:embed="rId2"/>
          <a:stretch>
            <a:fillRect/>
          </a:stretch>
        </p:blipFill>
        <p:spPr>
          <a:xfrm>
            <a:off x="6988367" y="3429000"/>
            <a:ext cx="5016758" cy="850944"/>
          </a:xfrm>
          <a:prstGeom prst="rect">
            <a:avLst/>
          </a:prstGeom>
        </p:spPr>
      </p:pic>
      <p:pic>
        <p:nvPicPr>
          <p:cNvPr id="7" name="Picture 6">
            <a:extLst>
              <a:ext uri="{FF2B5EF4-FFF2-40B4-BE49-F238E27FC236}">
                <a16:creationId xmlns:a16="http://schemas.microsoft.com/office/drawing/2014/main" id="{AC703367-C90B-C32C-ED13-59080195F517}"/>
              </a:ext>
            </a:extLst>
          </p:cNvPr>
          <p:cNvPicPr>
            <a:picLocks noChangeAspect="1"/>
          </p:cNvPicPr>
          <p:nvPr/>
        </p:nvPicPr>
        <p:blipFill>
          <a:blip r:embed="rId3"/>
          <a:stretch>
            <a:fillRect/>
          </a:stretch>
        </p:blipFill>
        <p:spPr>
          <a:xfrm>
            <a:off x="2108950" y="5344536"/>
            <a:ext cx="8261775" cy="628682"/>
          </a:xfrm>
          <a:prstGeom prst="rect">
            <a:avLst/>
          </a:prstGeom>
        </p:spPr>
      </p:pic>
    </p:spTree>
    <p:extLst>
      <p:ext uri="{BB962C8B-B14F-4D97-AF65-F5344CB8AC3E}">
        <p14:creationId xmlns:p14="http://schemas.microsoft.com/office/powerpoint/2010/main" val="84030477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E2E4B-FA93-5E1D-C1F6-CB82F1957DEF}"/>
              </a:ext>
            </a:extLst>
          </p:cNvPr>
          <p:cNvSpPr>
            <a:spLocks noGrp="1"/>
          </p:cNvSpPr>
          <p:nvPr>
            <p:ph type="title"/>
          </p:nvPr>
        </p:nvSpPr>
        <p:spPr/>
        <p:txBody>
          <a:bodyPr/>
          <a:lstStyle/>
          <a:p>
            <a:r>
              <a:rPr lang="en-IN" dirty="0"/>
              <a:t>Git stash</a:t>
            </a:r>
          </a:p>
        </p:txBody>
      </p:sp>
      <p:sp>
        <p:nvSpPr>
          <p:cNvPr id="3" name="Content Placeholder 2">
            <a:extLst>
              <a:ext uri="{FF2B5EF4-FFF2-40B4-BE49-F238E27FC236}">
                <a16:creationId xmlns:a16="http://schemas.microsoft.com/office/drawing/2014/main" id="{1BDD1C51-A476-5684-053C-BE2A8044D8CF}"/>
              </a:ext>
            </a:extLst>
          </p:cNvPr>
          <p:cNvSpPr>
            <a:spLocks noGrp="1"/>
          </p:cNvSpPr>
          <p:nvPr>
            <p:ph idx="1"/>
          </p:nvPr>
        </p:nvSpPr>
        <p:spPr/>
        <p:txBody>
          <a:bodyPr/>
          <a:lstStyle/>
          <a:p>
            <a:r>
              <a:rPr lang="en-IN" dirty="0"/>
              <a:t>Open file1 in the editor. It will contain only the original one line, since the second one is stashed.</a:t>
            </a:r>
          </a:p>
        </p:txBody>
      </p:sp>
    </p:spTree>
    <p:extLst>
      <p:ext uri="{BB962C8B-B14F-4D97-AF65-F5344CB8AC3E}">
        <p14:creationId xmlns:p14="http://schemas.microsoft.com/office/powerpoint/2010/main" val="346212293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63ADB-CDD8-C5C2-A46D-140996318D21}"/>
              </a:ext>
            </a:extLst>
          </p:cNvPr>
          <p:cNvSpPr>
            <a:spLocks noGrp="1"/>
          </p:cNvSpPr>
          <p:nvPr>
            <p:ph type="title"/>
          </p:nvPr>
        </p:nvSpPr>
        <p:spPr/>
        <p:txBody>
          <a:bodyPr/>
          <a:lstStyle/>
          <a:p>
            <a:r>
              <a:rPr lang="en-IN" dirty="0"/>
              <a:t>Git stash</a:t>
            </a:r>
          </a:p>
        </p:txBody>
      </p:sp>
      <p:sp>
        <p:nvSpPr>
          <p:cNvPr id="3" name="Content Placeholder 2">
            <a:extLst>
              <a:ext uri="{FF2B5EF4-FFF2-40B4-BE49-F238E27FC236}">
                <a16:creationId xmlns:a16="http://schemas.microsoft.com/office/drawing/2014/main" id="{EF750570-5649-2A50-CDE7-B3B0645EAE50}"/>
              </a:ext>
            </a:extLst>
          </p:cNvPr>
          <p:cNvSpPr>
            <a:spLocks noGrp="1"/>
          </p:cNvSpPr>
          <p:nvPr>
            <p:ph idx="1"/>
          </p:nvPr>
        </p:nvSpPr>
        <p:spPr/>
        <p:txBody>
          <a:bodyPr/>
          <a:lstStyle/>
          <a:p>
            <a:r>
              <a:rPr lang="en-IN" dirty="0"/>
              <a:t>Now the switch will work</a:t>
            </a:r>
          </a:p>
          <a:p>
            <a:pPr marL="0" indent="0">
              <a:buNone/>
            </a:pPr>
            <a:r>
              <a:rPr lang="en-IN" dirty="0"/>
              <a:t> without messages</a:t>
            </a:r>
          </a:p>
          <a:p>
            <a:endParaRPr lang="en-IN" dirty="0"/>
          </a:p>
          <a:p>
            <a:r>
              <a:rPr lang="en-IN" dirty="0"/>
              <a:t>git stash list</a:t>
            </a:r>
          </a:p>
          <a:p>
            <a:endParaRPr lang="en-IN" dirty="0"/>
          </a:p>
          <a:p>
            <a:r>
              <a:rPr lang="en-US" dirty="0"/>
              <a:t>git stash apply 0</a:t>
            </a:r>
            <a:endParaRPr lang="en-IN" dirty="0"/>
          </a:p>
        </p:txBody>
      </p:sp>
      <p:pic>
        <p:nvPicPr>
          <p:cNvPr id="5" name="Picture 4">
            <a:extLst>
              <a:ext uri="{FF2B5EF4-FFF2-40B4-BE49-F238E27FC236}">
                <a16:creationId xmlns:a16="http://schemas.microsoft.com/office/drawing/2014/main" id="{F07D1B09-5714-AEA5-0B41-622CE75F3107}"/>
              </a:ext>
            </a:extLst>
          </p:cNvPr>
          <p:cNvPicPr>
            <a:picLocks noChangeAspect="1"/>
          </p:cNvPicPr>
          <p:nvPr/>
        </p:nvPicPr>
        <p:blipFill>
          <a:blip r:embed="rId2"/>
          <a:stretch>
            <a:fillRect/>
          </a:stretch>
        </p:blipFill>
        <p:spPr>
          <a:xfrm>
            <a:off x="5180864" y="1825625"/>
            <a:ext cx="5035809" cy="704886"/>
          </a:xfrm>
          <a:prstGeom prst="rect">
            <a:avLst/>
          </a:prstGeom>
        </p:spPr>
      </p:pic>
      <p:pic>
        <p:nvPicPr>
          <p:cNvPr id="7" name="Picture 6">
            <a:extLst>
              <a:ext uri="{FF2B5EF4-FFF2-40B4-BE49-F238E27FC236}">
                <a16:creationId xmlns:a16="http://schemas.microsoft.com/office/drawing/2014/main" id="{CDDE6937-6BE0-6D16-5A1F-FCFBC95400B3}"/>
              </a:ext>
            </a:extLst>
          </p:cNvPr>
          <p:cNvPicPr>
            <a:picLocks noChangeAspect="1"/>
          </p:cNvPicPr>
          <p:nvPr/>
        </p:nvPicPr>
        <p:blipFill>
          <a:blip r:embed="rId3"/>
          <a:stretch>
            <a:fillRect/>
          </a:stretch>
        </p:blipFill>
        <p:spPr>
          <a:xfrm>
            <a:off x="5250717" y="3212273"/>
            <a:ext cx="4896102" cy="603281"/>
          </a:xfrm>
          <a:prstGeom prst="rect">
            <a:avLst/>
          </a:prstGeom>
        </p:spPr>
      </p:pic>
      <p:pic>
        <p:nvPicPr>
          <p:cNvPr id="9" name="Picture 8">
            <a:extLst>
              <a:ext uri="{FF2B5EF4-FFF2-40B4-BE49-F238E27FC236}">
                <a16:creationId xmlns:a16="http://schemas.microsoft.com/office/drawing/2014/main" id="{CBD1B9DD-1B02-6E67-67C2-47893A932859}"/>
              </a:ext>
            </a:extLst>
          </p:cNvPr>
          <p:cNvPicPr>
            <a:picLocks noChangeAspect="1"/>
          </p:cNvPicPr>
          <p:nvPr/>
        </p:nvPicPr>
        <p:blipFill>
          <a:blip r:embed="rId4"/>
          <a:stretch>
            <a:fillRect/>
          </a:stretch>
        </p:blipFill>
        <p:spPr>
          <a:xfrm>
            <a:off x="4130211" y="4201606"/>
            <a:ext cx="7799525" cy="1790421"/>
          </a:xfrm>
          <a:prstGeom prst="rect">
            <a:avLst/>
          </a:prstGeom>
        </p:spPr>
      </p:pic>
    </p:spTree>
    <p:extLst>
      <p:ext uri="{BB962C8B-B14F-4D97-AF65-F5344CB8AC3E}">
        <p14:creationId xmlns:p14="http://schemas.microsoft.com/office/powerpoint/2010/main" val="2956602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399D54D-38C7-A5B4-9AF4-63F420948EE5}"/>
              </a:ext>
            </a:extLst>
          </p:cNvPr>
          <p:cNvSpPr>
            <a:spLocks noGrp="1"/>
          </p:cNvSpPr>
          <p:nvPr>
            <p:ph type="title"/>
          </p:nvPr>
        </p:nvSpPr>
        <p:spPr/>
        <p:txBody>
          <a:bodyPr/>
          <a:lstStyle/>
          <a:p>
            <a:r>
              <a:rPr lang="en-IN" dirty="0"/>
              <a:t>Git is not GitHub</a:t>
            </a:r>
          </a:p>
        </p:txBody>
      </p:sp>
      <p:sp>
        <p:nvSpPr>
          <p:cNvPr id="8" name="Content Placeholder 7">
            <a:extLst>
              <a:ext uri="{FF2B5EF4-FFF2-40B4-BE49-F238E27FC236}">
                <a16:creationId xmlns:a16="http://schemas.microsoft.com/office/drawing/2014/main" id="{F8FCED38-B7A0-AE78-7316-9E89C3B630BD}"/>
              </a:ext>
            </a:extLst>
          </p:cNvPr>
          <p:cNvSpPr>
            <a:spLocks noGrp="1"/>
          </p:cNvSpPr>
          <p:nvPr>
            <p:ph idx="1"/>
          </p:nvPr>
        </p:nvSpPr>
        <p:spPr/>
        <p:txBody>
          <a:bodyPr/>
          <a:lstStyle/>
          <a:p>
            <a:endParaRPr lang="en-IN"/>
          </a:p>
        </p:txBody>
      </p:sp>
      <p:pic>
        <p:nvPicPr>
          <p:cNvPr id="10" name="Picture 9">
            <a:extLst>
              <a:ext uri="{FF2B5EF4-FFF2-40B4-BE49-F238E27FC236}">
                <a16:creationId xmlns:a16="http://schemas.microsoft.com/office/drawing/2014/main" id="{A2BD4C35-725E-CFB0-F64C-7210FF3654E7}"/>
              </a:ext>
            </a:extLst>
          </p:cNvPr>
          <p:cNvPicPr>
            <a:picLocks noChangeAspect="1"/>
          </p:cNvPicPr>
          <p:nvPr/>
        </p:nvPicPr>
        <p:blipFill>
          <a:blip r:embed="rId2"/>
          <a:stretch>
            <a:fillRect/>
          </a:stretch>
        </p:blipFill>
        <p:spPr>
          <a:xfrm>
            <a:off x="399757" y="1520569"/>
            <a:ext cx="11392485" cy="4972306"/>
          </a:xfrm>
          <a:prstGeom prst="rect">
            <a:avLst/>
          </a:prstGeom>
        </p:spPr>
      </p:pic>
      <p:sp>
        <p:nvSpPr>
          <p:cNvPr id="2" name="TextBox 1">
            <a:extLst>
              <a:ext uri="{FF2B5EF4-FFF2-40B4-BE49-F238E27FC236}">
                <a16:creationId xmlns:a16="http://schemas.microsoft.com/office/drawing/2014/main" id="{5A9CF9EB-2A29-83C7-6FED-E60F765011EA}"/>
              </a:ext>
            </a:extLst>
          </p:cNvPr>
          <p:cNvSpPr txBox="1"/>
          <p:nvPr/>
        </p:nvSpPr>
        <p:spPr>
          <a:xfrm>
            <a:off x="3298004" y="2137025"/>
            <a:ext cx="1284270" cy="646331"/>
          </a:xfrm>
          <a:prstGeom prst="rect">
            <a:avLst/>
          </a:prstGeom>
          <a:noFill/>
        </p:spPr>
        <p:txBody>
          <a:bodyPr wrap="square" rtlCol="0">
            <a:spAutoFit/>
          </a:bodyPr>
          <a:lstStyle/>
          <a:p>
            <a:r>
              <a:rPr lang="en-IN" sz="3600" b="1" dirty="0"/>
              <a:t>Git</a:t>
            </a:r>
            <a:endParaRPr lang="en-IN" b="1" dirty="0"/>
          </a:p>
        </p:txBody>
      </p:sp>
    </p:spTree>
    <p:extLst>
      <p:ext uri="{BB962C8B-B14F-4D97-AF65-F5344CB8AC3E}">
        <p14:creationId xmlns:p14="http://schemas.microsoft.com/office/powerpoint/2010/main" val="16680291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69009-6A91-B51B-33F4-2B8B7F98AE30}"/>
              </a:ext>
            </a:extLst>
          </p:cNvPr>
          <p:cNvSpPr>
            <a:spLocks noGrp="1"/>
          </p:cNvSpPr>
          <p:nvPr>
            <p:ph type="title"/>
          </p:nvPr>
        </p:nvSpPr>
        <p:spPr/>
        <p:txBody>
          <a:bodyPr/>
          <a:lstStyle/>
          <a:p>
            <a:r>
              <a:rPr lang="en-IN" dirty="0"/>
              <a:t>Git stash – Verify</a:t>
            </a:r>
          </a:p>
        </p:txBody>
      </p:sp>
      <p:sp>
        <p:nvSpPr>
          <p:cNvPr id="3" name="Content Placeholder 2">
            <a:extLst>
              <a:ext uri="{FF2B5EF4-FFF2-40B4-BE49-F238E27FC236}">
                <a16:creationId xmlns:a16="http://schemas.microsoft.com/office/drawing/2014/main" id="{ED4858B3-8AF2-B610-54BD-ECCAD4A49796}"/>
              </a:ext>
            </a:extLst>
          </p:cNvPr>
          <p:cNvSpPr>
            <a:spLocks noGrp="1"/>
          </p:cNvSpPr>
          <p:nvPr>
            <p:ph idx="1"/>
          </p:nvPr>
        </p:nvSpPr>
        <p:spPr/>
        <p:txBody>
          <a:bodyPr/>
          <a:lstStyle/>
          <a:p>
            <a:r>
              <a:rPr lang="en-IN" dirty="0"/>
              <a:t>Open file1 in the editor: It should have both the lines.</a:t>
            </a:r>
          </a:p>
          <a:p>
            <a:endParaRPr lang="en-IN" dirty="0"/>
          </a:p>
          <a:p>
            <a:r>
              <a:rPr lang="en-IN" dirty="0"/>
              <a:t>git stash clear</a:t>
            </a:r>
          </a:p>
          <a:p>
            <a:r>
              <a:rPr lang="en-IN" dirty="0"/>
              <a:t>git stash list</a:t>
            </a:r>
          </a:p>
        </p:txBody>
      </p:sp>
      <p:pic>
        <p:nvPicPr>
          <p:cNvPr id="5" name="Picture 4">
            <a:extLst>
              <a:ext uri="{FF2B5EF4-FFF2-40B4-BE49-F238E27FC236}">
                <a16:creationId xmlns:a16="http://schemas.microsoft.com/office/drawing/2014/main" id="{AB3B0644-54E8-2D98-F50A-B13F7013C4CD}"/>
              </a:ext>
            </a:extLst>
          </p:cNvPr>
          <p:cNvPicPr>
            <a:picLocks noChangeAspect="1"/>
          </p:cNvPicPr>
          <p:nvPr/>
        </p:nvPicPr>
        <p:blipFill>
          <a:blip r:embed="rId2"/>
          <a:stretch>
            <a:fillRect/>
          </a:stretch>
        </p:blipFill>
        <p:spPr>
          <a:xfrm>
            <a:off x="3491022" y="2959076"/>
            <a:ext cx="4737343" cy="939848"/>
          </a:xfrm>
          <a:prstGeom prst="rect">
            <a:avLst/>
          </a:prstGeom>
        </p:spPr>
      </p:pic>
    </p:spTree>
    <p:extLst>
      <p:ext uri="{BB962C8B-B14F-4D97-AF65-F5344CB8AC3E}">
        <p14:creationId xmlns:p14="http://schemas.microsoft.com/office/powerpoint/2010/main" val="1003483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1BED7-9216-1993-E169-E8E2CCDE28D3}"/>
              </a:ext>
            </a:extLst>
          </p:cNvPr>
          <p:cNvSpPr>
            <a:spLocks noGrp="1"/>
          </p:cNvSpPr>
          <p:nvPr>
            <p:ph type="title"/>
          </p:nvPr>
        </p:nvSpPr>
        <p:spPr/>
        <p:txBody>
          <a:bodyPr/>
          <a:lstStyle/>
          <a:p>
            <a:r>
              <a:rPr lang="en-IN" dirty="0"/>
              <a:t>How Git Works – Example</a:t>
            </a:r>
          </a:p>
        </p:txBody>
      </p:sp>
      <p:sp>
        <p:nvSpPr>
          <p:cNvPr id="3" name="Content Placeholder 2">
            <a:extLst>
              <a:ext uri="{FF2B5EF4-FFF2-40B4-BE49-F238E27FC236}">
                <a16:creationId xmlns:a16="http://schemas.microsoft.com/office/drawing/2014/main" id="{0BE0A308-C0ED-0DAB-2792-9D03A5153AFF}"/>
              </a:ext>
            </a:extLst>
          </p:cNvPr>
          <p:cNvSpPr>
            <a:spLocks noGrp="1"/>
          </p:cNvSpPr>
          <p:nvPr>
            <p:ph idx="1"/>
          </p:nvPr>
        </p:nvSpPr>
        <p:spPr/>
        <p:txBody>
          <a:bodyPr/>
          <a:lstStyle/>
          <a:p>
            <a:r>
              <a:rPr lang="en-IN" dirty="0"/>
              <a:t>We create an empty project and add some code</a:t>
            </a:r>
          </a:p>
        </p:txBody>
      </p:sp>
      <p:sp>
        <p:nvSpPr>
          <p:cNvPr id="4" name="TextBox 3">
            <a:extLst>
              <a:ext uri="{FF2B5EF4-FFF2-40B4-BE49-F238E27FC236}">
                <a16:creationId xmlns:a16="http://schemas.microsoft.com/office/drawing/2014/main" id="{2E209BCE-14F8-15CB-A928-BC0BA8D1472D}"/>
              </a:ext>
            </a:extLst>
          </p:cNvPr>
          <p:cNvSpPr txBox="1"/>
          <p:nvPr/>
        </p:nvSpPr>
        <p:spPr>
          <a:xfrm>
            <a:off x="1171254" y="2330861"/>
            <a:ext cx="2424701" cy="461665"/>
          </a:xfrm>
          <a:prstGeom prst="rect">
            <a:avLst/>
          </a:prstGeom>
          <a:solidFill>
            <a:srgbClr val="7030A0"/>
          </a:solidFill>
        </p:spPr>
        <p:txBody>
          <a:bodyPr wrap="square" rtlCol="0">
            <a:spAutoFit/>
          </a:bodyPr>
          <a:lstStyle/>
          <a:p>
            <a:pPr algn="ctr"/>
            <a:r>
              <a:rPr lang="en-IN" sz="2400" b="1" dirty="0"/>
              <a:t>Initial Project</a:t>
            </a:r>
          </a:p>
        </p:txBody>
      </p:sp>
      <p:cxnSp>
        <p:nvCxnSpPr>
          <p:cNvPr id="6" name="Straight Connector 5">
            <a:extLst>
              <a:ext uri="{FF2B5EF4-FFF2-40B4-BE49-F238E27FC236}">
                <a16:creationId xmlns:a16="http://schemas.microsoft.com/office/drawing/2014/main" id="{5C8EC8BE-878A-EE3D-7C21-ABFD4CA6EFE2}"/>
              </a:ext>
            </a:extLst>
          </p:cNvPr>
          <p:cNvCxnSpPr>
            <a:cxnSpLocks/>
          </p:cNvCxnSpPr>
          <p:nvPr/>
        </p:nvCxnSpPr>
        <p:spPr>
          <a:xfrm>
            <a:off x="2291137" y="2755663"/>
            <a:ext cx="0" cy="267142"/>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74D5BB3-AFBA-168C-37AA-BB920BA46737}"/>
              </a:ext>
            </a:extLst>
          </p:cNvPr>
          <p:cNvSpPr txBox="1"/>
          <p:nvPr/>
        </p:nvSpPr>
        <p:spPr>
          <a:xfrm>
            <a:off x="1171254" y="3022805"/>
            <a:ext cx="2424701" cy="461665"/>
          </a:xfrm>
          <a:prstGeom prst="rect">
            <a:avLst/>
          </a:prstGeom>
          <a:solidFill>
            <a:srgbClr val="7030A0"/>
          </a:solidFill>
        </p:spPr>
        <p:txBody>
          <a:bodyPr wrap="square" rtlCol="0">
            <a:spAutoFit/>
          </a:bodyPr>
          <a:lstStyle/>
          <a:p>
            <a:pPr algn="ctr"/>
            <a:r>
              <a:rPr lang="en-IN" sz="2400" b="1" dirty="0"/>
              <a:t>Add Code</a:t>
            </a:r>
          </a:p>
        </p:txBody>
      </p:sp>
      <p:sp>
        <p:nvSpPr>
          <p:cNvPr id="9" name="TextBox 8">
            <a:extLst>
              <a:ext uri="{FF2B5EF4-FFF2-40B4-BE49-F238E27FC236}">
                <a16:creationId xmlns:a16="http://schemas.microsoft.com/office/drawing/2014/main" id="{A6254A9D-433D-5641-FD44-245D918AEA37}"/>
              </a:ext>
            </a:extLst>
          </p:cNvPr>
          <p:cNvSpPr txBox="1"/>
          <p:nvPr/>
        </p:nvSpPr>
        <p:spPr>
          <a:xfrm>
            <a:off x="9339209" y="2444788"/>
            <a:ext cx="2116475" cy="2862322"/>
          </a:xfrm>
          <a:prstGeom prst="rect">
            <a:avLst/>
          </a:prstGeom>
          <a:solidFill>
            <a:schemeClr val="tx2">
              <a:lumMod val="75000"/>
            </a:schemeClr>
          </a:solidFill>
        </p:spPr>
        <p:txBody>
          <a:bodyPr wrap="square" rtlCol="0">
            <a:spAutoFit/>
          </a:bodyPr>
          <a:lstStyle/>
          <a:p>
            <a:pPr algn="ctr"/>
            <a:r>
              <a:rPr lang="en-IN" sz="2000" b="1" dirty="0">
                <a:solidFill>
                  <a:schemeClr val="bg1"/>
                </a:solidFill>
              </a:rPr>
              <a:t>Add Code</a:t>
            </a:r>
          </a:p>
          <a:p>
            <a:pPr algn="ctr"/>
            <a:endParaRPr lang="en-IN" sz="2000" b="1" dirty="0">
              <a:solidFill>
                <a:schemeClr val="bg1"/>
              </a:solidFill>
            </a:endParaRPr>
          </a:p>
          <a:p>
            <a:pPr algn="ctr"/>
            <a:endParaRPr lang="en-IN" sz="2000" b="1" dirty="0">
              <a:solidFill>
                <a:schemeClr val="bg1"/>
              </a:solidFill>
            </a:endParaRPr>
          </a:p>
          <a:p>
            <a:pPr algn="ctr"/>
            <a:endParaRPr lang="en-IN" sz="2000" b="1" dirty="0">
              <a:solidFill>
                <a:schemeClr val="bg1"/>
              </a:solidFill>
            </a:endParaRPr>
          </a:p>
          <a:p>
            <a:pPr algn="ctr"/>
            <a:endParaRPr lang="en-IN" sz="2000" b="1" dirty="0">
              <a:solidFill>
                <a:schemeClr val="bg1"/>
              </a:solidFill>
            </a:endParaRPr>
          </a:p>
          <a:p>
            <a:pPr algn="ctr"/>
            <a:endParaRPr lang="en-IN" sz="2000" b="1" dirty="0">
              <a:solidFill>
                <a:schemeClr val="bg1"/>
              </a:solidFill>
            </a:endParaRPr>
          </a:p>
          <a:p>
            <a:pPr algn="ctr"/>
            <a:endParaRPr lang="en-IN" sz="2000" b="1" dirty="0">
              <a:solidFill>
                <a:schemeClr val="bg1"/>
              </a:solidFill>
            </a:endParaRPr>
          </a:p>
          <a:p>
            <a:pPr algn="ctr"/>
            <a:endParaRPr lang="en-IN" sz="2000" b="1" dirty="0">
              <a:solidFill>
                <a:schemeClr val="bg1"/>
              </a:solidFill>
            </a:endParaRPr>
          </a:p>
          <a:p>
            <a:pPr algn="ctr"/>
            <a:endParaRPr lang="en-IN" sz="2000" b="1" dirty="0">
              <a:solidFill>
                <a:schemeClr val="bg1"/>
              </a:solidFill>
            </a:endParaRPr>
          </a:p>
        </p:txBody>
      </p:sp>
    </p:spTree>
    <p:extLst>
      <p:ext uri="{BB962C8B-B14F-4D97-AF65-F5344CB8AC3E}">
        <p14:creationId xmlns:p14="http://schemas.microsoft.com/office/powerpoint/2010/main" val="3403878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1BED7-9216-1993-E169-E8E2CCDE28D3}"/>
              </a:ext>
            </a:extLst>
          </p:cNvPr>
          <p:cNvSpPr>
            <a:spLocks noGrp="1"/>
          </p:cNvSpPr>
          <p:nvPr>
            <p:ph type="title"/>
          </p:nvPr>
        </p:nvSpPr>
        <p:spPr/>
        <p:txBody>
          <a:bodyPr/>
          <a:lstStyle/>
          <a:p>
            <a:r>
              <a:rPr lang="en-IN" dirty="0"/>
              <a:t>How Git Works – Example</a:t>
            </a:r>
          </a:p>
        </p:txBody>
      </p:sp>
      <p:sp>
        <p:nvSpPr>
          <p:cNvPr id="3" name="Content Placeholder 2">
            <a:extLst>
              <a:ext uri="{FF2B5EF4-FFF2-40B4-BE49-F238E27FC236}">
                <a16:creationId xmlns:a16="http://schemas.microsoft.com/office/drawing/2014/main" id="{0BE0A308-C0ED-0DAB-2792-9D03A5153AFF}"/>
              </a:ext>
            </a:extLst>
          </p:cNvPr>
          <p:cNvSpPr>
            <a:spLocks noGrp="1"/>
          </p:cNvSpPr>
          <p:nvPr>
            <p:ph idx="1"/>
          </p:nvPr>
        </p:nvSpPr>
        <p:spPr/>
        <p:txBody>
          <a:bodyPr/>
          <a:lstStyle/>
          <a:p>
            <a:r>
              <a:rPr lang="en-IN" dirty="0"/>
              <a:t>We take a checkpoint and add more code</a:t>
            </a:r>
          </a:p>
        </p:txBody>
      </p:sp>
      <p:sp>
        <p:nvSpPr>
          <p:cNvPr id="4" name="TextBox 3">
            <a:extLst>
              <a:ext uri="{FF2B5EF4-FFF2-40B4-BE49-F238E27FC236}">
                <a16:creationId xmlns:a16="http://schemas.microsoft.com/office/drawing/2014/main" id="{2E209BCE-14F8-15CB-A928-BC0BA8D1472D}"/>
              </a:ext>
            </a:extLst>
          </p:cNvPr>
          <p:cNvSpPr txBox="1"/>
          <p:nvPr/>
        </p:nvSpPr>
        <p:spPr>
          <a:xfrm>
            <a:off x="1171254" y="2330861"/>
            <a:ext cx="2229492" cy="461665"/>
          </a:xfrm>
          <a:prstGeom prst="rect">
            <a:avLst/>
          </a:prstGeom>
          <a:solidFill>
            <a:srgbClr val="7030A0"/>
          </a:solidFill>
        </p:spPr>
        <p:txBody>
          <a:bodyPr wrap="square" rtlCol="0">
            <a:spAutoFit/>
          </a:bodyPr>
          <a:lstStyle/>
          <a:p>
            <a:pPr algn="ctr"/>
            <a:r>
              <a:rPr lang="en-IN" sz="2400" b="1" dirty="0"/>
              <a:t>Initial Project</a:t>
            </a:r>
          </a:p>
        </p:txBody>
      </p:sp>
      <p:cxnSp>
        <p:nvCxnSpPr>
          <p:cNvPr id="6" name="Straight Connector 5">
            <a:extLst>
              <a:ext uri="{FF2B5EF4-FFF2-40B4-BE49-F238E27FC236}">
                <a16:creationId xmlns:a16="http://schemas.microsoft.com/office/drawing/2014/main" id="{5C8EC8BE-878A-EE3D-7C21-ABFD4CA6EFE2}"/>
              </a:ext>
            </a:extLst>
          </p:cNvPr>
          <p:cNvCxnSpPr>
            <a:cxnSpLocks/>
          </p:cNvCxnSpPr>
          <p:nvPr/>
        </p:nvCxnSpPr>
        <p:spPr>
          <a:xfrm>
            <a:off x="2239766" y="2755663"/>
            <a:ext cx="0" cy="267142"/>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74D5BB3-AFBA-168C-37AA-BB920BA46737}"/>
              </a:ext>
            </a:extLst>
          </p:cNvPr>
          <p:cNvSpPr txBox="1"/>
          <p:nvPr/>
        </p:nvSpPr>
        <p:spPr>
          <a:xfrm>
            <a:off x="1171254" y="3022805"/>
            <a:ext cx="2229492" cy="461665"/>
          </a:xfrm>
          <a:prstGeom prst="rect">
            <a:avLst/>
          </a:prstGeom>
          <a:solidFill>
            <a:srgbClr val="7030A0"/>
          </a:solidFill>
        </p:spPr>
        <p:txBody>
          <a:bodyPr wrap="square" rtlCol="0">
            <a:spAutoFit/>
          </a:bodyPr>
          <a:lstStyle/>
          <a:p>
            <a:pPr algn="ctr"/>
            <a:r>
              <a:rPr lang="en-IN" sz="2400" b="1" dirty="0"/>
              <a:t>Add Code</a:t>
            </a:r>
          </a:p>
        </p:txBody>
      </p:sp>
      <p:sp>
        <p:nvSpPr>
          <p:cNvPr id="9" name="TextBox 8">
            <a:extLst>
              <a:ext uri="{FF2B5EF4-FFF2-40B4-BE49-F238E27FC236}">
                <a16:creationId xmlns:a16="http://schemas.microsoft.com/office/drawing/2014/main" id="{A6254A9D-433D-5641-FD44-245D918AEA37}"/>
              </a:ext>
            </a:extLst>
          </p:cNvPr>
          <p:cNvSpPr txBox="1"/>
          <p:nvPr/>
        </p:nvSpPr>
        <p:spPr>
          <a:xfrm>
            <a:off x="9483049" y="2444788"/>
            <a:ext cx="1972636" cy="3477875"/>
          </a:xfrm>
          <a:prstGeom prst="rect">
            <a:avLst/>
          </a:prstGeom>
          <a:solidFill>
            <a:schemeClr val="tx2">
              <a:lumMod val="75000"/>
            </a:schemeClr>
          </a:solidFill>
        </p:spPr>
        <p:txBody>
          <a:bodyPr wrap="square" rtlCol="0">
            <a:spAutoFit/>
          </a:bodyPr>
          <a:lstStyle/>
          <a:p>
            <a:pPr algn="ctr"/>
            <a:r>
              <a:rPr lang="en-IN" sz="2000" b="1" dirty="0">
                <a:solidFill>
                  <a:schemeClr val="bg1"/>
                </a:solidFill>
              </a:rPr>
              <a:t>Add Code</a:t>
            </a:r>
          </a:p>
          <a:p>
            <a:pPr algn="ctr"/>
            <a:endParaRPr lang="en-IN" sz="2000" b="1" dirty="0">
              <a:solidFill>
                <a:schemeClr val="bg1"/>
              </a:solidFill>
            </a:endParaRPr>
          </a:p>
          <a:p>
            <a:pPr algn="ctr"/>
            <a:r>
              <a:rPr lang="en-IN" sz="2000" b="1" dirty="0">
                <a:solidFill>
                  <a:schemeClr val="bg1"/>
                </a:solidFill>
              </a:rPr>
              <a:t>Add More Code</a:t>
            </a:r>
          </a:p>
          <a:p>
            <a:pPr algn="ctr"/>
            <a:endParaRPr lang="en-IN" sz="2000" b="1" dirty="0">
              <a:solidFill>
                <a:schemeClr val="bg1"/>
              </a:solidFill>
            </a:endParaRPr>
          </a:p>
          <a:p>
            <a:pPr algn="ctr"/>
            <a:endParaRPr lang="en-IN" sz="2000" b="1" dirty="0">
              <a:solidFill>
                <a:schemeClr val="bg1"/>
              </a:solidFill>
            </a:endParaRPr>
          </a:p>
          <a:p>
            <a:pPr algn="ctr"/>
            <a:endParaRPr lang="en-IN" sz="2000" b="1" dirty="0">
              <a:solidFill>
                <a:schemeClr val="bg1"/>
              </a:solidFill>
            </a:endParaRPr>
          </a:p>
          <a:p>
            <a:pPr algn="ctr"/>
            <a:endParaRPr lang="en-IN" sz="2000" b="1" dirty="0">
              <a:solidFill>
                <a:schemeClr val="bg1"/>
              </a:solidFill>
            </a:endParaRPr>
          </a:p>
          <a:p>
            <a:pPr algn="ctr"/>
            <a:endParaRPr lang="en-IN" sz="2000" b="1" dirty="0">
              <a:solidFill>
                <a:schemeClr val="bg1"/>
              </a:solidFill>
            </a:endParaRPr>
          </a:p>
          <a:p>
            <a:pPr algn="ctr"/>
            <a:endParaRPr lang="en-IN" sz="2000" b="1" dirty="0">
              <a:solidFill>
                <a:schemeClr val="bg1"/>
              </a:solidFill>
            </a:endParaRPr>
          </a:p>
          <a:p>
            <a:pPr algn="ctr"/>
            <a:endParaRPr lang="en-IN" sz="2000" b="1" dirty="0">
              <a:solidFill>
                <a:schemeClr val="bg1"/>
              </a:solidFill>
            </a:endParaRPr>
          </a:p>
          <a:p>
            <a:pPr algn="ctr"/>
            <a:endParaRPr lang="en-IN" sz="2000" b="1" dirty="0">
              <a:solidFill>
                <a:schemeClr val="bg1"/>
              </a:solidFill>
            </a:endParaRPr>
          </a:p>
        </p:txBody>
      </p:sp>
      <p:cxnSp>
        <p:nvCxnSpPr>
          <p:cNvPr id="5" name="Straight Connector 4">
            <a:extLst>
              <a:ext uri="{FF2B5EF4-FFF2-40B4-BE49-F238E27FC236}">
                <a16:creationId xmlns:a16="http://schemas.microsoft.com/office/drawing/2014/main" id="{AD5F7EC7-EA2F-01A2-EDB9-7BBCF3AD080A}"/>
              </a:ext>
            </a:extLst>
          </p:cNvPr>
          <p:cNvCxnSpPr>
            <a:cxnSpLocks/>
          </p:cNvCxnSpPr>
          <p:nvPr/>
        </p:nvCxnSpPr>
        <p:spPr>
          <a:xfrm>
            <a:off x="2239765" y="3447607"/>
            <a:ext cx="0" cy="267142"/>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27D21DB-67C6-2B7D-9CB1-6D961C777C29}"/>
              </a:ext>
            </a:extLst>
          </p:cNvPr>
          <p:cNvSpPr txBox="1"/>
          <p:nvPr/>
        </p:nvSpPr>
        <p:spPr>
          <a:xfrm>
            <a:off x="1171253" y="3714749"/>
            <a:ext cx="2229492" cy="461665"/>
          </a:xfrm>
          <a:prstGeom prst="rect">
            <a:avLst/>
          </a:prstGeom>
          <a:solidFill>
            <a:srgbClr val="7030A0"/>
          </a:solidFill>
        </p:spPr>
        <p:txBody>
          <a:bodyPr wrap="square" rtlCol="0">
            <a:spAutoFit/>
          </a:bodyPr>
          <a:lstStyle/>
          <a:p>
            <a:pPr algn="ctr"/>
            <a:r>
              <a:rPr lang="en-IN" sz="2400" b="1" dirty="0"/>
              <a:t>Add More Code</a:t>
            </a:r>
          </a:p>
        </p:txBody>
      </p:sp>
    </p:spTree>
    <p:extLst>
      <p:ext uri="{BB962C8B-B14F-4D97-AF65-F5344CB8AC3E}">
        <p14:creationId xmlns:p14="http://schemas.microsoft.com/office/powerpoint/2010/main" val="3229213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1BED7-9216-1993-E169-E8E2CCDE28D3}"/>
              </a:ext>
            </a:extLst>
          </p:cNvPr>
          <p:cNvSpPr>
            <a:spLocks noGrp="1"/>
          </p:cNvSpPr>
          <p:nvPr>
            <p:ph type="title"/>
          </p:nvPr>
        </p:nvSpPr>
        <p:spPr/>
        <p:txBody>
          <a:bodyPr/>
          <a:lstStyle/>
          <a:p>
            <a:r>
              <a:rPr lang="en-IN" dirty="0"/>
              <a:t>How Git Works – Example</a:t>
            </a:r>
          </a:p>
        </p:txBody>
      </p:sp>
      <p:sp>
        <p:nvSpPr>
          <p:cNvPr id="3" name="Content Placeholder 2">
            <a:extLst>
              <a:ext uri="{FF2B5EF4-FFF2-40B4-BE49-F238E27FC236}">
                <a16:creationId xmlns:a16="http://schemas.microsoft.com/office/drawing/2014/main" id="{0BE0A308-C0ED-0DAB-2792-9D03A5153AFF}"/>
              </a:ext>
            </a:extLst>
          </p:cNvPr>
          <p:cNvSpPr>
            <a:spLocks noGrp="1"/>
          </p:cNvSpPr>
          <p:nvPr>
            <p:ph idx="1"/>
          </p:nvPr>
        </p:nvSpPr>
        <p:spPr/>
        <p:txBody>
          <a:bodyPr/>
          <a:lstStyle/>
          <a:p>
            <a:r>
              <a:rPr lang="en-IN" dirty="0"/>
              <a:t>We take another checkpoint and make latest changes</a:t>
            </a:r>
          </a:p>
        </p:txBody>
      </p:sp>
      <p:sp>
        <p:nvSpPr>
          <p:cNvPr id="4" name="TextBox 3">
            <a:extLst>
              <a:ext uri="{FF2B5EF4-FFF2-40B4-BE49-F238E27FC236}">
                <a16:creationId xmlns:a16="http://schemas.microsoft.com/office/drawing/2014/main" id="{2E209BCE-14F8-15CB-A928-BC0BA8D1472D}"/>
              </a:ext>
            </a:extLst>
          </p:cNvPr>
          <p:cNvSpPr txBox="1"/>
          <p:nvPr/>
        </p:nvSpPr>
        <p:spPr>
          <a:xfrm>
            <a:off x="1171254" y="2330861"/>
            <a:ext cx="2229492" cy="461665"/>
          </a:xfrm>
          <a:prstGeom prst="rect">
            <a:avLst/>
          </a:prstGeom>
          <a:solidFill>
            <a:srgbClr val="7030A0"/>
          </a:solidFill>
        </p:spPr>
        <p:txBody>
          <a:bodyPr wrap="square" rtlCol="0">
            <a:spAutoFit/>
          </a:bodyPr>
          <a:lstStyle/>
          <a:p>
            <a:pPr algn="ctr"/>
            <a:r>
              <a:rPr lang="en-IN" sz="2400" b="1" dirty="0"/>
              <a:t>Initial Project</a:t>
            </a:r>
          </a:p>
        </p:txBody>
      </p:sp>
      <p:cxnSp>
        <p:nvCxnSpPr>
          <p:cNvPr id="6" name="Straight Connector 5">
            <a:extLst>
              <a:ext uri="{FF2B5EF4-FFF2-40B4-BE49-F238E27FC236}">
                <a16:creationId xmlns:a16="http://schemas.microsoft.com/office/drawing/2014/main" id="{5C8EC8BE-878A-EE3D-7C21-ABFD4CA6EFE2}"/>
              </a:ext>
            </a:extLst>
          </p:cNvPr>
          <p:cNvCxnSpPr>
            <a:cxnSpLocks/>
          </p:cNvCxnSpPr>
          <p:nvPr/>
        </p:nvCxnSpPr>
        <p:spPr>
          <a:xfrm>
            <a:off x="2239766" y="2755663"/>
            <a:ext cx="0" cy="267142"/>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74D5BB3-AFBA-168C-37AA-BB920BA46737}"/>
              </a:ext>
            </a:extLst>
          </p:cNvPr>
          <p:cNvSpPr txBox="1"/>
          <p:nvPr/>
        </p:nvSpPr>
        <p:spPr>
          <a:xfrm>
            <a:off x="1171254" y="3022805"/>
            <a:ext cx="2229492" cy="461665"/>
          </a:xfrm>
          <a:prstGeom prst="rect">
            <a:avLst/>
          </a:prstGeom>
          <a:solidFill>
            <a:srgbClr val="7030A0"/>
          </a:solidFill>
        </p:spPr>
        <p:txBody>
          <a:bodyPr wrap="square" rtlCol="0">
            <a:spAutoFit/>
          </a:bodyPr>
          <a:lstStyle/>
          <a:p>
            <a:pPr algn="ctr"/>
            <a:r>
              <a:rPr lang="en-IN" sz="2400" b="1" dirty="0"/>
              <a:t>Add Code</a:t>
            </a:r>
          </a:p>
        </p:txBody>
      </p:sp>
      <p:sp>
        <p:nvSpPr>
          <p:cNvPr id="9" name="TextBox 8">
            <a:extLst>
              <a:ext uri="{FF2B5EF4-FFF2-40B4-BE49-F238E27FC236}">
                <a16:creationId xmlns:a16="http://schemas.microsoft.com/office/drawing/2014/main" id="{A6254A9D-433D-5641-FD44-245D918AEA37}"/>
              </a:ext>
            </a:extLst>
          </p:cNvPr>
          <p:cNvSpPr txBox="1"/>
          <p:nvPr/>
        </p:nvSpPr>
        <p:spPr>
          <a:xfrm>
            <a:off x="9483049" y="2444788"/>
            <a:ext cx="1972636" cy="4093428"/>
          </a:xfrm>
          <a:prstGeom prst="rect">
            <a:avLst/>
          </a:prstGeom>
          <a:solidFill>
            <a:schemeClr val="tx2">
              <a:lumMod val="75000"/>
            </a:schemeClr>
          </a:solidFill>
        </p:spPr>
        <p:txBody>
          <a:bodyPr wrap="square" rtlCol="0">
            <a:spAutoFit/>
          </a:bodyPr>
          <a:lstStyle/>
          <a:p>
            <a:pPr algn="ctr"/>
            <a:r>
              <a:rPr lang="en-IN" sz="2000" b="1" dirty="0">
                <a:solidFill>
                  <a:schemeClr val="bg1"/>
                </a:solidFill>
              </a:rPr>
              <a:t>Add Code</a:t>
            </a:r>
          </a:p>
          <a:p>
            <a:pPr algn="ctr"/>
            <a:endParaRPr lang="en-IN" sz="2000" b="1" dirty="0">
              <a:solidFill>
                <a:schemeClr val="bg1"/>
              </a:solidFill>
            </a:endParaRPr>
          </a:p>
          <a:p>
            <a:pPr algn="ctr"/>
            <a:r>
              <a:rPr lang="en-IN" sz="2000" b="1" dirty="0">
                <a:solidFill>
                  <a:schemeClr val="bg1"/>
                </a:solidFill>
              </a:rPr>
              <a:t>Add More Code</a:t>
            </a:r>
          </a:p>
          <a:p>
            <a:pPr algn="ctr"/>
            <a:endParaRPr lang="en-IN" sz="2000" b="1" dirty="0">
              <a:solidFill>
                <a:schemeClr val="bg1"/>
              </a:solidFill>
            </a:endParaRPr>
          </a:p>
          <a:p>
            <a:pPr algn="ctr"/>
            <a:r>
              <a:rPr lang="en-IN" sz="2000" b="1" dirty="0">
                <a:solidFill>
                  <a:schemeClr val="bg1"/>
                </a:solidFill>
              </a:rPr>
              <a:t>Latest Changes</a:t>
            </a:r>
          </a:p>
          <a:p>
            <a:pPr algn="ctr"/>
            <a:endParaRPr lang="en-IN" sz="2000" b="1" dirty="0">
              <a:solidFill>
                <a:schemeClr val="bg1"/>
              </a:solidFill>
            </a:endParaRPr>
          </a:p>
          <a:p>
            <a:pPr algn="ctr"/>
            <a:endParaRPr lang="en-IN" sz="2000" b="1" dirty="0">
              <a:solidFill>
                <a:schemeClr val="bg1"/>
              </a:solidFill>
            </a:endParaRPr>
          </a:p>
          <a:p>
            <a:pPr algn="ctr"/>
            <a:endParaRPr lang="en-IN" sz="2000" b="1" dirty="0">
              <a:solidFill>
                <a:schemeClr val="bg1"/>
              </a:solidFill>
            </a:endParaRPr>
          </a:p>
          <a:p>
            <a:pPr algn="ctr"/>
            <a:endParaRPr lang="en-IN" sz="2000" b="1" dirty="0">
              <a:solidFill>
                <a:schemeClr val="bg1"/>
              </a:solidFill>
            </a:endParaRPr>
          </a:p>
          <a:p>
            <a:pPr algn="ctr"/>
            <a:endParaRPr lang="en-IN" sz="2000" b="1" dirty="0">
              <a:solidFill>
                <a:schemeClr val="bg1"/>
              </a:solidFill>
            </a:endParaRPr>
          </a:p>
          <a:p>
            <a:pPr algn="ctr"/>
            <a:endParaRPr lang="en-IN" sz="2000" b="1" dirty="0">
              <a:solidFill>
                <a:schemeClr val="bg1"/>
              </a:solidFill>
            </a:endParaRPr>
          </a:p>
          <a:p>
            <a:pPr algn="ctr"/>
            <a:endParaRPr lang="en-IN" sz="2000" b="1" dirty="0">
              <a:solidFill>
                <a:schemeClr val="bg1"/>
              </a:solidFill>
            </a:endParaRPr>
          </a:p>
          <a:p>
            <a:pPr algn="ctr"/>
            <a:endParaRPr lang="en-IN" sz="2000" b="1" dirty="0">
              <a:solidFill>
                <a:schemeClr val="bg1"/>
              </a:solidFill>
            </a:endParaRPr>
          </a:p>
        </p:txBody>
      </p:sp>
      <p:cxnSp>
        <p:nvCxnSpPr>
          <p:cNvPr id="5" name="Straight Connector 4">
            <a:extLst>
              <a:ext uri="{FF2B5EF4-FFF2-40B4-BE49-F238E27FC236}">
                <a16:creationId xmlns:a16="http://schemas.microsoft.com/office/drawing/2014/main" id="{AD5F7EC7-EA2F-01A2-EDB9-7BBCF3AD080A}"/>
              </a:ext>
            </a:extLst>
          </p:cNvPr>
          <p:cNvCxnSpPr>
            <a:cxnSpLocks/>
          </p:cNvCxnSpPr>
          <p:nvPr/>
        </p:nvCxnSpPr>
        <p:spPr>
          <a:xfrm>
            <a:off x="2239765" y="3447607"/>
            <a:ext cx="0" cy="267142"/>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27D21DB-67C6-2B7D-9CB1-6D961C777C29}"/>
              </a:ext>
            </a:extLst>
          </p:cNvPr>
          <p:cNvSpPr txBox="1"/>
          <p:nvPr/>
        </p:nvSpPr>
        <p:spPr>
          <a:xfrm>
            <a:off x="1171253" y="3714749"/>
            <a:ext cx="2229492" cy="461665"/>
          </a:xfrm>
          <a:prstGeom prst="rect">
            <a:avLst/>
          </a:prstGeom>
          <a:solidFill>
            <a:srgbClr val="7030A0"/>
          </a:solidFill>
        </p:spPr>
        <p:txBody>
          <a:bodyPr wrap="square" rtlCol="0">
            <a:spAutoFit/>
          </a:bodyPr>
          <a:lstStyle/>
          <a:p>
            <a:pPr algn="ctr"/>
            <a:r>
              <a:rPr lang="en-IN" sz="2400" b="1" dirty="0"/>
              <a:t>Add More Code</a:t>
            </a:r>
          </a:p>
        </p:txBody>
      </p:sp>
      <p:cxnSp>
        <p:nvCxnSpPr>
          <p:cNvPr id="10" name="Straight Connector 9">
            <a:extLst>
              <a:ext uri="{FF2B5EF4-FFF2-40B4-BE49-F238E27FC236}">
                <a16:creationId xmlns:a16="http://schemas.microsoft.com/office/drawing/2014/main" id="{A4BD0B23-5F48-BBAD-355F-40890025549B}"/>
              </a:ext>
            </a:extLst>
          </p:cNvPr>
          <p:cNvCxnSpPr>
            <a:cxnSpLocks/>
          </p:cNvCxnSpPr>
          <p:nvPr/>
        </p:nvCxnSpPr>
        <p:spPr>
          <a:xfrm>
            <a:off x="2239765" y="4183675"/>
            <a:ext cx="0" cy="267142"/>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49A0C8E-3FD8-F9FA-1841-25AD86398B84}"/>
              </a:ext>
            </a:extLst>
          </p:cNvPr>
          <p:cNvSpPr txBox="1"/>
          <p:nvPr/>
        </p:nvSpPr>
        <p:spPr>
          <a:xfrm>
            <a:off x="1171253" y="4450817"/>
            <a:ext cx="2229492" cy="461665"/>
          </a:xfrm>
          <a:prstGeom prst="rect">
            <a:avLst/>
          </a:prstGeom>
          <a:solidFill>
            <a:srgbClr val="7030A0"/>
          </a:solidFill>
        </p:spPr>
        <p:txBody>
          <a:bodyPr wrap="square" rtlCol="0">
            <a:spAutoFit/>
          </a:bodyPr>
          <a:lstStyle/>
          <a:p>
            <a:pPr algn="ctr"/>
            <a:r>
              <a:rPr lang="en-IN" sz="2400" b="1" dirty="0"/>
              <a:t>Latest Changes</a:t>
            </a:r>
          </a:p>
        </p:txBody>
      </p:sp>
      <p:pic>
        <p:nvPicPr>
          <p:cNvPr id="13" name="Picture 12">
            <a:extLst>
              <a:ext uri="{FF2B5EF4-FFF2-40B4-BE49-F238E27FC236}">
                <a16:creationId xmlns:a16="http://schemas.microsoft.com/office/drawing/2014/main" id="{0AD62D88-7B17-9704-B303-7A3A650E8EB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039864" y="4551601"/>
            <a:ext cx="721761" cy="721761"/>
          </a:xfrm>
          <a:prstGeom prst="rect">
            <a:avLst/>
          </a:prstGeom>
        </p:spPr>
      </p:pic>
      <p:pic>
        <p:nvPicPr>
          <p:cNvPr id="14" name="Picture 13">
            <a:extLst>
              <a:ext uri="{FF2B5EF4-FFF2-40B4-BE49-F238E27FC236}">
                <a16:creationId xmlns:a16="http://schemas.microsoft.com/office/drawing/2014/main" id="{F1529082-5257-F5E3-9E23-2FD2D41D7EE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038260" y="3595485"/>
            <a:ext cx="721761" cy="721761"/>
          </a:xfrm>
          <a:prstGeom prst="rect">
            <a:avLst/>
          </a:prstGeom>
        </p:spPr>
      </p:pic>
      <p:sp>
        <p:nvSpPr>
          <p:cNvPr id="15" name="Thought Bubble: Cloud 14">
            <a:extLst>
              <a:ext uri="{FF2B5EF4-FFF2-40B4-BE49-F238E27FC236}">
                <a16:creationId xmlns:a16="http://schemas.microsoft.com/office/drawing/2014/main" id="{F92F23B3-57A1-6730-229E-4175E4BB36E9}"/>
              </a:ext>
            </a:extLst>
          </p:cNvPr>
          <p:cNvSpPr/>
          <p:nvPr/>
        </p:nvSpPr>
        <p:spPr>
          <a:xfrm>
            <a:off x="5455578" y="4183675"/>
            <a:ext cx="1828800" cy="1189709"/>
          </a:xfrm>
          <a:prstGeom prst="cloudCallou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Code has bugs!</a:t>
            </a:r>
          </a:p>
        </p:txBody>
      </p:sp>
    </p:spTree>
    <p:extLst>
      <p:ext uri="{BB962C8B-B14F-4D97-AF65-F5344CB8AC3E}">
        <p14:creationId xmlns:p14="http://schemas.microsoft.com/office/powerpoint/2010/main" val="1119150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1BED7-9216-1993-E169-E8E2CCDE28D3}"/>
              </a:ext>
            </a:extLst>
          </p:cNvPr>
          <p:cNvSpPr>
            <a:spLocks noGrp="1"/>
          </p:cNvSpPr>
          <p:nvPr>
            <p:ph type="title"/>
          </p:nvPr>
        </p:nvSpPr>
        <p:spPr/>
        <p:txBody>
          <a:bodyPr/>
          <a:lstStyle/>
          <a:p>
            <a:r>
              <a:rPr lang="en-IN" dirty="0"/>
              <a:t>How Git Works – Example</a:t>
            </a:r>
          </a:p>
        </p:txBody>
      </p:sp>
      <p:sp>
        <p:nvSpPr>
          <p:cNvPr id="3" name="Content Placeholder 2">
            <a:extLst>
              <a:ext uri="{FF2B5EF4-FFF2-40B4-BE49-F238E27FC236}">
                <a16:creationId xmlns:a16="http://schemas.microsoft.com/office/drawing/2014/main" id="{0BE0A308-C0ED-0DAB-2792-9D03A5153AFF}"/>
              </a:ext>
            </a:extLst>
          </p:cNvPr>
          <p:cNvSpPr>
            <a:spLocks noGrp="1"/>
          </p:cNvSpPr>
          <p:nvPr>
            <p:ph idx="1"/>
          </p:nvPr>
        </p:nvSpPr>
        <p:spPr/>
        <p:txBody>
          <a:bodyPr/>
          <a:lstStyle/>
          <a:p>
            <a:r>
              <a:rPr lang="en-IN" dirty="0"/>
              <a:t>We roll back to the previous stable checkpoint</a:t>
            </a:r>
          </a:p>
        </p:txBody>
      </p:sp>
      <p:sp>
        <p:nvSpPr>
          <p:cNvPr id="4" name="TextBox 3">
            <a:extLst>
              <a:ext uri="{FF2B5EF4-FFF2-40B4-BE49-F238E27FC236}">
                <a16:creationId xmlns:a16="http://schemas.microsoft.com/office/drawing/2014/main" id="{2E209BCE-14F8-15CB-A928-BC0BA8D1472D}"/>
              </a:ext>
            </a:extLst>
          </p:cNvPr>
          <p:cNvSpPr txBox="1"/>
          <p:nvPr/>
        </p:nvSpPr>
        <p:spPr>
          <a:xfrm>
            <a:off x="1171254" y="2341135"/>
            <a:ext cx="2229492" cy="461665"/>
          </a:xfrm>
          <a:prstGeom prst="rect">
            <a:avLst/>
          </a:prstGeom>
          <a:solidFill>
            <a:srgbClr val="7030A0"/>
          </a:solidFill>
        </p:spPr>
        <p:txBody>
          <a:bodyPr wrap="square" rtlCol="0">
            <a:spAutoFit/>
          </a:bodyPr>
          <a:lstStyle/>
          <a:p>
            <a:pPr algn="ctr"/>
            <a:r>
              <a:rPr lang="en-IN" sz="2400" b="1" dirty="0"/>
              <a:t>Initial Project</a:t>
            </a:r>
          </a:p>
        </p:txBody>
      </p:sp>
      <p:cxnSp>
        <p:nvCxnSpPr>
          <p:cNvPr id="6" name="Straight Connector 5">
            <a:extLst>
              <a:ext uri="{FF2B5EF4-FFF2-40B4-BE49-F238E27FC236}">
                <a16:creationId xmlns:a16="http://schemas.microsoft.com/office/drawing/2014/main" id="{5C8EC8BE-878A-EE3D-7C21-ABFD4CA6EFE2}"/>
              </a:ext>
            </a:extLst>
          </p:cNvPr>
          <p:cNvCxnSpPr>
            <a:cxnSpLocks/>
          </p:cNvCxnSpPr>
          <p:nvPr/>
        </p:nvCxnSpPr>
        <p:spPr>
          <a:xfrm>
            <a:off x="2239766" y="2755663"/>
            <a:ext cx="0" cy="267142"/>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74D5BB3-AFBA-168C-37AA-BB920BA46737}"/>
              </a:ext>
            </a:extLst>
          </p:cNvPr>
          <p:cNvSpPr txBox="1"/>
          <p:nvPr/>
        </p:nvSpPr>
        <p:spPr>
          <a:xfrm>
            <a:off x="1171254" y="3033079"/>
            <a:ext cx="2229492" cy="461665"/>
          </a:xfrm>
          <a:prstGeom prst="rect">
            <a:avLst/>
          </a:prstGeom>
          <a:solidFill>
            <a:srgbClr val="7030A0"/>
          </a:solidFill>
        </p:spPr>
        <p:txBody>
          <a:bodyPr wrap="square" rtlCol="0">
            <a:spAutoFit/>
          </a:bodyPr>
          <a:lstStyle/>
          <a:p>
            <a:pPr algn="ctr"/>
            <a:r>
              <a:rPr lang="en-IN" sz="2400" b="1" dirty="0"/>
              <a:t>Add Code</a:t>
            </a:r>
          </a:p>
        </p:txBody>
      </p:sp>
      <p:sp>
        <p:nvSpPr>
          <p:cNvPr id="9" name="TextBox 8">
            <a:extLst>
              <a:ext uri="{FF2B5EF4-FFF2-40B4-BE49-F238E27FC236}">
                <a16:creationId xmlns:a16="http://schemas.microsoft.com/office/drawing/2014/main" id="{A6254A9D-433D-5641-FD44-245D918AEA37}"/>
              </a:ext>
            </a:extLst>
          </p:cNvPr>
          <p:cNvSpPr txBox="1"/>
          <p:nvPr/>
        </p:nvSpPr>
        <p:spPr>
          <a:xfrm>
            <a:off x="9483049" y="2444788"/>
            <a:ext cx="1972636" cy="3477875"/>
          </a:xfrm>
          <a:prstGeom prst="rect">
            <a:avLst/>
          </a:prstGeom>
          <a:solidFill>
            <a:schemeClr val="tx2">
              <a:lumMod val="75000"/>
            </a:schemeClr>
          </a:solidFill>
        </p:spPr>
        <p:txBody>
          <a:bodyPr wrap="square" rtlCol="0">
            <a:spAutoFit/>
          </a:bodyPr>
          <a:lstStyle/>
          <a:p>
            <a:pPr algn="ctr"/>
            <a:r>
              <a:rPr lang="en-IN" sz="2000" b="1" dirty="0">
                <a:solidFill>
                  <a:schemeClr val="bg1"/>
                </a:solidFill>
              </a:rPr>
              <a:t>Add Code</a:t>
            </a:r>
          </a:p>
          <a:p>
            <a:pPr algn="ctr"/>
            <a:endParaRPr lang="en-IN" sz="2000" b="1" dirty="0">
              <a:solidFill>
                <a:schemeClr val="bg1"/>
              </a:solidFill>
            </a:endParaRPr>
          </a:p>
          <a:p>
            <a:pPr algn="ctr"/>
            <a:r>
              <a:rPr lang="en-IN" sz="2000" b="1" dirty="0">
                <a:solidFill>
                  <a:schemeClr val="bg1"/>
                </a:solidFill>
              </a:rPr>
              <a:t>Add More Code</a:t>
            </a:r>
          </a:p>
          <a:p>
            <a:pPr algn="ctr"/>
            <a:endParaRPr lang="en-IN" sz="2000" b="1" dirty="0">
              <a:solidFill>
                <a:schemeClr val="bg1"/>
              </a:solidFill>
            </a:endParaRPr>
          </a:p>
          <a:p>
            <a:pPr algn="ctr"/>
            <a:endParaRPr lang="en-IN" sz="2000" b="1" dirty="0">
              <a:solidFill>
                <a:schemeClr val="bg1"/>
              </a:solidFill>
            </a:endParaRPr>
          </a:p>
          <a:p>
            <a:pPr algn="ctr"/>
            <a:endParaRPr lang="en-IN" sz="2000" b="1" dirty="0">
              <a:solidFill>
                <a:schemeClr val="bg1"/>
              </a:solidFill>
            </a:endParaRPr>
          </a:p>
          <a:p>
            <a:pPr algn="ctr"/>
            <a:endParaRPr lang="en-IN" sz="2000" b="1" dirty="0">
              <a:solidFill>
                <a:schemeClr val="bg1"/>
              </a:solidFill>
            </a:endParaRPr>
          </a:p>
          <a:p>
            <a:pPr algn="ctr"/>
            <a:endParaRPr lang="en-IN" sz="2000" b="1" dirty="0">
              <a:solidFill>
                <a:schemeClr val="bg1"/>
              </a:solidFill>
            </a:endParaRPr>
          </a:p>
          <a:p>
            <a:pPr algn="ctr"/>
            <a:endParaRPr lang="en-IN" sz="2000" b="1" dirty="0">
              <a:solidFill>
                <a:schemeClr val="bg1"/>
              </a:solidFill>
            </a:endParaRPr>
          </a:p>
          <a:p>
            <a:pPr algn="ctr"/>
            <a:endParaRPr lang="en-IN" sz="2000" b="1" dirty="0">
              <a:solidFill>
                <a:schemeClr val="bg1"/>
              </a:solidFill>
            </a:endParaRPr>
          </a:p>
          <a:p>
            <a:pPr algn="ctr"/>
            <a:endParaRPr lang="en-IN" sz="2000" b="1" dirty="0">
              <a:solidFill>
                <a:schemeClr val="bg1"/>
              </a:solidFill>
            </a:endParaRPr>
          </a:p>
        </p:txBody>
      </p:sp>
      <p:cxnSp>
        <p:nvCxnSpPr>
          <p:cNvPr id="5" name="Straight Connector 4">
            <a:extLst>
              <a:ext uri="{FF2B5EF4-FFF2-40B4-BE49-F238E27FC236}">
                <a16:creationId xmlns:a16="http://schemas.microsoft.com/office/drawing/2014/main" id="{AD5F7EC7-EA2F-01A2-EDB9-7BBCF3AD080A}"/>
              </a:ext>
            </a:extLst>
          </p:cNvPr>
          <p:cNvCxnSpPr>
            <a:cxnSpLocks/>
          </p:cNvCxnSpPr>
          <p:nvPr/>
        </p:nvCxnSpPr>
        <p:spPr>
          <a:xfrm>
            <a:off x="2239765" y="3447607"/>
            <a:ext cx="0" cy="267142"/>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27D21DB-67C6-2B7D-9CB1-6D961C777C29}"/>
              </a:ext>
            </a:extLst>
          </p:cNvPr>
          <p:cNvSpPr txBox="1"/>
          <p:nvPr/>
        </p:nvSpPr>
        <p:spPr>
          <a:xfrm>
            <a:off x="1171253" y="3725023"/>
            <a:ext cx="2229492" cy="461665"/>
          </a:xfrm>
          <a:prstGeom prst="rect">
            <a:avLst/>
          </a:prstGeom>
          <a:solidFill>
            <a:srgbClr val="7030A0"/>
          </a:solidFill>
        </p:spPr>
        <p:txBody>
          <a:bodyPr wrap="square" rtlCol="0">
            <a:spAutoFit/>
          </a:bodyPr>
          <a:lstStyle/>
          <a:p>
            <a:pPr algn="ctr"/>
            <a:r>
              <a:rPr lang="en-IN" sz="2400" b="1" dirty="0"/>
              <a:t>Add More Code</a:t>
            </a:r>
          </a:p>
        </p:txBody>
      </p:sp>
    </p:spTree>
    <p:extLst>
      <p:ext uri="{BB962C8B-B14F-4D97-AF65-F5344CB8AC3E}">
        <p14:creationId xmlns:p14="http://schemas.microsoft.com/office/powerpoint/2010/main" val="3762578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1BED7-9216-1993-E169-E8E2CCDE28D3}"/>
              </a:ext>
            </a:extLst>
          </p:cNvPr>
          <p:cNvSpPr>
            <a:spLocks noGrp="1"/>
          </p:cNvSpPr>
          <p:nvPr>
            <p:ph type="title"/>
          </p:nvPr>
        </p:nvSpPr>
        <p:spPr/>
        <p:txBody>
          <a:bodyPr/>
          <a:lstStyle/>
          <a:p>
            <a:r>
              <a:rPr lang="en-IN" dirty="0"/>
              <a:t>How Git Works – Example</a:t>
            </a:r>
          </a:p>
        </p:txBody>
      </p:sp>
      <p:sp>
        <p:nvSpPr>
          <p:cNvPr id="3" name="Content Placeholder 2">
            <a:extLst>
              <a:ext uri="{FF2B5EF4-FFF2-40B4-BE49-F238E27FC236}">
                <a16:creationId xmlns:a16="http://schemas.microsoft.com/office/drawing/2014/main" id="{0BE0A308-C0ED-0DAB-2792-9D03A5153AFF}"/>
              </a:ext>
            </a:extLst>
          </p:cNvPr>
          <p:cNvSpPr>
            <a:spLocks noGrp="1"/>
          </p:cNvSpPr>
          <p:nvPr>
            <p:ph idx="1"/>
          </p:nvPr>
        </p:nvSpPr>
        <p:spPr/>
        <p:txBody>
          <a:bodyPr/>
          <a:lstStyle/>
          <a:p>
            <a:r>
              <a:rPr lang="en-IN" dirty="0"/>
              <a:t>Another Developer is also Working on the Same Code – </a:t>
            </a:r>
            <a:r>
              <a:rPr lang="en-IN" b="1" dirty="0"/>
              <a:t>Branch/Fork</a:t>
            </a:r>
          </a:p>
        </p:txBody>
      </p:sp>
      <p:sp>
        <p:nvSpPr>
          <p:cNvPr id="4" name="TextBox 3">
            <a:extLst>
              <a:ext uri="{FF2B5EF4-FFF2-40B4-BE49-F238E27FC236}">
                <a16:creationId xmlns:a16="http://schemas.microsoft.com/office/drawing/2014/main" id="{2E209BCE-14F8-15CB-A928-BC0BA8D1472D}"/>
              </a:ext>
            </a:extLst>
          </p:cNvPr>
          <p:cNvSpPr txBox="1"/>
          <p:nvPr/>
        </p:nvSpPr>
        <p:spPr>
          <a:xfrm>
            <a:off x="3719245" y="2444788"/>
            <a:ext cx="2229492" cy="461665"/>
          </a:xfrm>
          <a:prstGeom prst="rect">
            <a:avLst/>
          </a:prstGeom>
          <a:solidFill>
            <a:srgbClr val="7030A0"/>
          </a:solidFill>
        </p:spPr>
        <p:txBody>
          <a:bodyPr wrap="square" rtlCol="0">
            <a:spAutoFit/>
          </a:bodyPr>
          <a:lstStyle/>
          <a:p>
            <a:pPr algn="ctr"/>
            <a:r>
              <a:rPr lang="en-IN" sz="2400" b="1" dirty="0"/>
              <a:t>Initial Project</a:t>
            </a:r>
          </a:p>
        </p:txBody>
      </p:sp>
      <p:cxnSp>
        <p:nvCxnSpPr>
          <p:cNvPr id="6" name="Straight Connector 5">
            <a:extLst>
              <a:ext uri="{FF2B5EF4-FFF2-40B4-BE49-F238E27FC236}">
                <a16:creationId xmlns:a16="http://schemas.microsoft.com/office/drawing/2014/main" id="{5C8EC8BE-878A-EE3D-7C21-ABFD4CA6EFE2}"/>
              </a:ext>
            </a:extLst>
          </p:cNvPr>
          <p:cNvCxnSpPr>
            <a:cxnSpLocks/>
          </p:cNvCxnSpPr>
          <p:nvPr/>
        </p:nvCxnSpPr>
        <p:spPr>
          <a:xfrm>
            <a:off x="4787757" y="2869590"/>
            <a:ext cx="0" cy="267142"/>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74D5BB3-AFBA-168C-37AA-BB920BA46737}"/>
              </a:ext>
            </a:extLst>
          </p:cNvPr>
          <p:cNvSpPr txBox="1"/>
          <p:nvPr/>
        </p:nvSpPr>
        <p:spPr>
          <a:xfrm>
            <a:off x="3719245" y="3136732"/>
            <a:ext cx="2229492" cy="461665"/>
          </a:xfrm>
          <a:prstGeom prst="rect">
            <a:avLst/>
          </a:prstGeom>
          <a:solidFill>
            <a:srgbClr val="7030A0"/>
          </a:solidFill>
        </p:spPr>
        <p:txBody>
          <a:bodyPr wrap="square" rtlCol="0">
            <a:spAutoFit/>
          </a:bodyPr>
          <a:lstStyle/>
          <a:p>
            <a:pPr algn="ctr"/>
            <a:r>
              <a:rPr lang="en-IN" sz="2400" b="1" dirty="0"/>
              <a:t>Add Code</a:t>
            </a:r>
          </a:p>
        </p:txBody>
      </p:sp>
      <p:sp>
        <p:nvSpPr>
          <p:cNvPr id="9" name="TextBox 8">
            <a:extLst>
              <a:ext uri="{FF2B5EF4-FFF2-40B4-BE49-F238E27FC236}">
                <a16:creationId xmlns:a16="http://schemas.microsoft.com/office/drawing/2014/main" id="{A6254A9D-433D-5641-FD44-245D918AEA37}"/>
              </a:ext>
            </a:extLst>
          </p:cNvPr>
          <p:cNvSpPr txBox="1"/>
          <p:nvPr/>
        </p:nvSpPr>
        <p:spPr>
          <a:xfrm>
            <a:off x="9898292" y="2444788"/>
            <a:ext cx="1972636" cy="3477875"/>
          </a:xfrm>
          <a:prstGeom prst="rect">
            <a:avLst/>
          </a:prstGeom>
          <a:solidFill>
            <a:srgbClr val="7030A0"/>
          </a:solidFill>
        </p:spPr>
        <p:txBody>
          <a:bodyPr wrap="square" rtlCol="0">
            <a:spAutoFit/>
          </a:bodyPr>
          <a:lstStyle/>
          <a:p>
            <a:pPr algn="ctr"/>
            <a:r>
              <a:rPr lang="en-IN" sz="2000" b="1" dirty="0"/>
              <a:t>Add Code</a:t>
            </a:r>
          </a:p>
          <a:p>
            <a:pPr algn="ctr"/>
            <a:endParaRPr lang="en-IN" sz="2000" b="1" dirty="0"/>
          </a:p>
          <a:p>
            <a:pPr algn="ctr"/>
            <a:r>
              <a:rPr lang="en-IN" sz="2000" b="1" dirty="0"/>
              <a:t>Add More Code</a:t>
            </a:r>
          </a:p>
          <a:p>
            <a:pPr algn="ctr"/>
            <a:endParaRPr lang="en-IN" sz="2000" b="1" dirty="0"/>
          </a:p>
          <a:p>
            <a:pPr algn="ctr"/>
            <a:endParaRPr lang="en-IN" sz="2000" b="1" dirty="0"/>
          </a:p>
          <a:p>
            <a:pPr algn="ctr"/>
            <a:endParaRPr lang="en-IN" sz="2000" b="1" dirty="0"/>
          </a:p>
          <a:p>
            <a:pPr algn="ctr"/>
            <a:endParaRPr lang="en-IN" sz="2000" b="1" dirty="0"/>
          </a:p>
          <a:p>
            <a:pPr algn="ctr"/>
            <a:endParaRPr lang="en-IN" sz="2000" b="1" dirty="0"/>
          </a:p>
          <a:p>
            <a:pPr algn="ctr"/>
            <a:endParaRPr lang="en-IN" sz="2000" b="1" dirty="0"/>
          </a:p>
          <a:p>
            <a:pPr algn="ctr"/>
            <a:endParaRPr lang="en-IN" sz="2000" b="1" dirty="0"/>
          </a:p>
          <a:p>
            <a:pPr algn="ctr"/>
            <a:endParaRPr lang="en-IN" sz="2000" b="1" dirty="0"/>
          </a:p>
        </p:txBody>
      </p:sp>
      <p:cxnSp>
        <p:nvCxnSpPr>
          <p:cNvPr id="5" name="Straight Connector 4">
            <a:extLst>
              <a:ext uri="{FF2B5EF4-FFF2-40B4-BE49-F238E27FC236}">
                <a16:creationId xmlns:a16="http://schemas.microsoft.com/office/drawing/2014/main" id="{AD5F7EC7-EA2F-01A2-EDB9-7BBCF3AD080A}"/>
              </a:ext>
            </a:extLst>
          </p:cNvPr>
          <p:cNvCxnSpPr>
            <a:cxnSpLocks/>
          </p:cNvCxnSpPr>
          <p:nvPr/>
        </p:nvCxnSpPr>
        <p:spPr>
          <a:xfrm>
            <a:off x="4787756" y="3561534"/>
            <a:ext cx="0" cy="267142"/>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27D21DB-67C6-2B7D-9CB1-6D961C777C29}"/>
              </a:ext>
            </a:extLst>
          </p:cNvPr>
          <p:cNvSpPr txBox="1"/>
          <p:nvPr/>
        </p:nvSpPr>
        <p:spPr>
          <a:xfrm>
            <a:off x="3719244" y="3828676"/>
            <a:ext cx="2229492" cy="461665"/>
          </a:xfrm>
          <a:prstGeom prst="rect">
            <a:avLst/>
          </a:prstGeom>
          <a:solidFill>
            <a:srgbClr val="7030A0"/>
          </a:solidFill>
        </p:spPr>
        <p:txBody>
          <a:bodyPr wrap="square" rtlCol="0">
            <a:spAutoFit/>
          </a:bodyPr>
          <a:lstStyle/>
          <a:p>
            <a:pPr algn="ctr"/>
            <a:r>
              <a:rPr lang="en-IN" sz="2400" b="1" dirty="0"/>
              <a:t>Add More Code</a:t>
            </a:r>
          </a:p>
        </p:txBody>
      </p:sp>
      <p:sp>
        <p:nvSpPr>
          <p:cNvPr id="10" name="TextBox 9">
            <a:extLst>
              <a:ext uri="{FF2B5EF4-FFF2-40B4-BE49-F238E27FC236}">
                <a16:creationId xmlns:a16="http://schemas.microsoft.com/office/drawing/2014/main" id="{B941DDDF-0C91-9974-263C-DE196B424127}"/>
              </a:ext>
            </a:extLst>
          </p:cNvPr>
          <p:cNvSpPr txBox="1"/>
          <p:nvPr/>
        </p:nvSpPr>
        <p:spPr>
          <a:xfrm>
            <a:off x="837342" y="3828676"/>
            <a:ext cx="2229492" cy="461665"/>
          </a:xfrm>
          <a:prstGeom prst="rect">
            <a:avLst/>
          </a:prstGeom>
          <a:solidFill>
            <a:schemeClr val="accent2">
              <a:lumMod val="75000"/>
            </a:schemeClr>
          </a:solidFill>
        </p:spPr>
        <p:txBody>
          <a:bodyPr wrap="square" rtlCol="0">
            <a:spAutoFit/>
          </a:bodyPr>
          <a:lstStyle/>
          <a:p>
            <a:pPr algn="ctr"/>
            <a:r>
              <a:rPr lang="en-IN" sz="2400" b="1" dirty="0"/>
              <a:t>Add More Code</a:t>
            </a:r>
          </a:p>
        </p:txBody>
      </p:sp>
      <p:cxnSp>
        <p:nvCxnSpPr>
          <p:cNvPr id="12" name="Straight Connector 11">
            <a:extLst>
              <a:ext uri="{FF2B5EF4-FFF2-40B4-BE49-F238E27FC236}">
                <a16:creationId xmlns:a16="http://schemas.microsoft.com/office/drawing/2014/main" id="{605ACAB6-3A65-A820-20BD-7BD952F8D596}"/>
              </a:ext>
            </a:extLst>
          </p:cNvPr>
          <p:cNvCxnSpPr>
            <a:stCxn id="10" idx="3"/>
            <a:endCxn id="8" idx="1"/>
          </p:cNvCxnSpPr>
          <p:nvPr/>
        </p:nvCxnSpPr>
        <p:spPr>
          <a:xfrm>
            <a:off x="3066834" y="4059509"/>
            <a:ext cx="65241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B7BA5E5-B924-8A10-4E85-876DA0323C0E}"/>
              </a:ext>
            </a:extLst>
          </p:cNvPr>
          <p:cNvSpPr txBox="1"/>
          <p:nvPr/>
        </p:nvSpPr>
        <p:spPr>
          <a:xfrm>
            <a:off x="7750994" y="2444787"/>
            <a:ext cx="1972636" cy="3477875"/>
          </a:xfrm>
          <a:prstGeom prst="rect">
            <a:avLst/>
          </a:prstGeom>
          <a:solidFill>
            <a:schemeClr val="accent2">
              <a:lumMod val="75000"/>
            </a:schemeClr>
          </a:solidFill>
        </p:spPr>
        <p:txBody>
          <a:bodyPr wrap="square" rtlCol="0">
            <a:spAutoFit/>
          </a:bodyPr>
          <a:lstStyle>
            <a:defPPr>
              <a:defRPr lang="en-US"/>
            </a:defPPr>
            <a:lvl1pPr algn="ctr">
              <a:defRPr sz="2400" b="1">
                <a:solidFill>
                  <a:schemeClr val="bg1"/>
                </a:solidFill>
              </a:defRPr>
            </a:lvl1pPr>
          </a:lstStyle>
          <a:p>
            <a:r>
              <a:rPr lang="en-IN" sz="2000" dirty="0">
                <a:solidFill>
                  <a:schemeClr val="tx1"/>
                </a:solidFill>
              </a:rPr>
              <a:t>Add Code</a:t>
            </a:r>
          </a:p>
          <a:p>
            <a:endParaRPr lang="en-IN" sz="2000" dirty="0">
              <a:solidFill>
                <a:schemeClr val="tx1"/>
              </a:solidFill>
            </a:endParaRPr>
          </a:p>
          <a:p>
            <a:r>
              <a:rPr lang="en-IN" sz="2000" dirty="0">
                <a:solidFill>
                  <a:schemeClr val="tx1"/>
                </a:solidFill>
              </a:rPr>
              <a:t>Add More Code</a:t>
            </a:r>
          </a:p>
          <a:p>
            <a:endParaRPr lang="en-IN" sz="2000" dirty="0">
              <a:solidFill>
                <a:schemeClr val="tx1"/>
              </a:solidFill>
            </a:endParaRPr>
          </a:p>
          <a:p>
            <a:endParaRPr lang="en-IN" sz="2000" dirty="0">
              <a:solidFill>
                <a:schemeClr val="tx1"/>
              </a:solidFill>
            </a:endParaRPr>
          </a:p>
          <a:p>
            <a:endParaRPr lang="en-IN" sz="2000" dirty="0">
              <a:solidFill>
                <a:schemeClr val="tx1"/>
              </a:solidFill>
            </a:endParaRPr>
          </a:p>
          <a:p>
            <a:endParaRPr lang="en-IN" sz="2000" dirty="0">
              <a:solidFill>
                <a:schemeClr val="tx1"/>
              </a:solidFill>
            </a:endParaRPr>
          </a:p>
          <a:p>
            <a:endParaRPr lang="en-IN" sz="2000" dirty="0">
              <a:solidFill>
                <a:schemeClr val="tx1"/>
              </a:solidFill>
            </a:endParaRPr>
          </a:p>
          <a:p>
            <a:endParaRPr lang="en-IN" sz="2000" dirty="0">
              <a:solidFill>
                <a:schemeClr val="tx1"/>
              </a:solidFill>
            </a:endParaRPr>
          </a:p>
          <a:p>
            <a:endParaRPr lang="en-IN" sz="2000" dirty="0">
              <a:solidFill>
                <a:schemeClr val="tx1"/>
              </a:solidFill>
            </a:endParaRPr>
          </a:p>
          <a:p>
            <a:endParaRPr lang="en-IN" sz="2000" dirty="0">
              <a:solidFill>
                <a:schemeClr val="tx1"/>
              </a:solidFill>
            </a:endParaRPr>
          </a:p>
        </p:txBody>
      </p:sp>
    </p:spTree>
    <p:extLst>
      <p:ext uri="{BB962C8B-B14F-4D97-AF65-F5344CB8AC3E}">
        <p14:creationId xmlns:p14="http://schemas.microsoft.com/office/powerpoint/2010/main" val="4176738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1BED7-9216-1993-E169-E8E2CCDE28D3}"/>
              </a:ext>
            </a:extLst>
          </p:cNvPr>
          <p:cNvSpPr>
            <a:spLocks noGrp="1"/>
          </p:cNvSpPr>
          <p:nvPr>
            <p:ph type="title"/>
          </p:nvPr>
        </p:nvSpPr>
        <p:spPr/>
        <p:txBody>
          <a:bodyPr/>
          <a:lstStyle/>
          <a:p>
            <a:r>
              <a:rPr lang="en-IN" dirty="0"/>
              <a:t>How Git Works – Example</a:t>
            </a:r>
          </a:p>
        </p:txBody>
      </p:sp>
      <p:sp>
        <p:nvSpPr>
          <p:cNvPr id="3" name="Content Placeholder 2">
            <a:extLst>
              <a:ext uri="{FF2B5EF4-FFF2-40B4-BE49-F238E27FC236}">
                <a16:creationId xmlns:a16="http://schemas.microsoft.com/office/drawing/2014/main" id="{0BE0A308-C0ED-0DAB-2792-9D03A5153AFF}"/>
              </a:ext>
            </a:extLst>
          </p:cNvPr>
          <p:cNvSpPr>
            <a:spLocks noGrp="1"/>
          </p:cNvSpPr>
          <p:nvPr>
            <p:ph idx="1"/>
          </p:nvPr>
        </p:nvSpPr>
        <p:spPr/>
        <p:txBody>
          <a:bodyPr/>
          <a:lstStyle/>
          <a:p>
            <a:r>
              <a:rPr lang="en-IN" dirty="0"/>
              <a:t>Changes are done in the branched code</a:t>
            </a:r>
            <a:endParaRPr lang="en-IN" b="1" dirty="0"/>
          </a:p>
        </p:txBody>
      </p:sp>
      <p:sp>
        <p:nvSpPr>
          <p:cNvPr id="4" name="TextBox 3">
            <a:extLst>
              <a:ext uri="{FF2B5EF4-FFF2-40B4-BE49-F238E27FC236}">
                <a16:creationId xmlns:a16="http://schemas.microsoft.com/office/drawing/2014/main" id="{2E209BCE-14F8-15CB-A928-BC0BA8D1472D}"/>
              </a:ext>
            </a:extLst>
          </p:cNvPr>
          <p:cNvSpPr txBox="1"/>
          <p:nvPr/>
        </p:nvSpPr>
        <p:spPr>
          <a:xfrm>
            <a:off x="3719245" y="2444788"/>
            <a:ext cx="2229492" cy="461665"/>
          </a:xfrm>
          <a:prstGeom prst="rect">
            <a:avLst/>
          </a:prstGeom>
          <a:solidFill>
            <a:srgbClr val="7030A0"/>
          </a:solidFill>
        </p:spPr>
        <p:txBody>
          <a:bodyPr wrap="square" rtlCol="0">
            <a:spAutoFit/>
          </a:bodyPr>
          <a:lstStyle/>
          <a:p>
            <a:pPr algn="ctr"/>
            <a:r>
              <a:rPr lang="en-IN" sz="2400" b="1" dirty="0"/>
              <a:t>Initial Project</a:t>
            </a:r>
          </a:p>
        </p:txBody>
      </p:sp>
      <p:cxnSp>
        <p:nvCxnSpPr>
          <p:cNvPr id="6" name="Straight Connector 5">
            <a:extLst>
              <a:ext uri="{FF2B5EF4-FFF2-40B4-BE49-F238E27FC236}">
                <a16:creationId xmlns:a16="http://schemas.microsoft.com/office/drawing/2014/main" id="{5C8EC8BE-878A-EE3D-7C21-ABFD4CA6EFE2}"/>
              </a:ext>
            </a:extLst>
          </p:cNvPr>
          <p:cNvCxnSpPr>
            <a:cxnSpLocks/>
          </p:cNvCxnSpPr>
          <p:nvPr/>
        </p:nvCxnSpPr>
        <p:spPr>
          <a:xfrm>
            <a:off x="4787757" y="2869590"/>
            <a:ext cx="0" cy="267142"/>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74D5BB3-AFBA-168C-37AA-BB920BA46737}"/>
              </a:ext>
            </a:extLst>
          </p:cNvPr>
          <p:cNvSpPr txBox="1"/>
          <p:nvPr/>
        </p:nvSpPr>
        <p:spPr>
          <a:xfrm>
            <a:off x="3719245" y="3136732"/>
            <a:ext cx="2229492" cy="461665"/>
          </a:xfrm>
          <a:prstGeom prst="rect">
            <a:avLst/>
          </a:prstGeom>
          <a:solidFill>
            <a:srgbClr val="7030A0"/>
          </a:solidFill>
        </p:spPr>
        <p:txBody>
          <a:bodyPr wrap="square" rtlCol="0">
            <a:spAutoFit/>
          </a:bodyPr>
          <a:lstStyle/>
          <a:p>
            <a:pPr algn="ctr"/>
            <a:r>
              <a:rPr lang="en-IN" sz="2400" b="1" dirty="0"/>
              <a:t>Add Code</a:t>
            </a:r>
          </a:p>
        </p:txBody>
      </p:sp>
      <p:sp>
        <p:nvSpPr>
          <p:cNvPr id="9" name="TextBox 8">
            <a:extLst>
              <a:ext uri="{FF2B5EF4-FFF2-40B4-BE49-F238E27FC236}">
                <a16:creationId xmlns:a16="http://schemas.microsoft.com/office/drawing/2014/main" id="{A6254A9D-433D-5641-FD44-245D918AEA37}"/>
              </a:ext>
            </a:extLst>
          </p:cNvPr>
          <p:cNvSpPr txBox="1"/>
          <p:nvPr/>
        </p:nvSpPr>
        <p:spPr>
          <a:xfrm>
            <a:off x="9898292" y="2444788"/>
            <a:ext cx="1972636" cy="3477875"/>
          </a:xfrm>
          <a:prstGeom prst="rect">
            <a:avLst/>
          </a:prstGeom>
          <a:solidFill>
            <a:srgbClr val="7030A0"/>
          </a:solidFill>
        </p:spPr>
        <p:txBody>
          <a:bodyPr wrap="square" rtlCol="0">
            <a:spAutoFit/>
          </a:bodyPr>
          <a:lstStyle/>
          <a:p>
            <a:pPr algn="ctr"/>
            <a:r>
              <a:rPr lang="en-IN" sz="2000" b="1" dirty="0"/>
              <a:t>Add Code</a:t>
            </a:r>
          </a:p>
          <a:p>
            <a:pPr algn="ctr"/>
            <a:endParaRPr lang="en-IN" sz="2000" b="1" dirty="0"/>
          </a:p>
          <a:p>
            <a:pPr algn="ctr"/>
            <a:r>
              <a:rPr lang="en-IN" sz="2000" b="1" dirty="0"/>
              <a:t>Add More Code</a:t>
            </a:r>
          </a:p>
          <a:p>
            <a:pPr algn="ctr"/>
            <a:endParaRPr lang="en-IN" sz="2000" b="1" dirty="0"/>
          </a:p>
          <a:p>
            <a:pPr algn="ctr"/>
            <a:endParaRPr lang="en-IN" sz="2000" b="1" dirty="0"/>
          </a:p>
          <a:p>
            <a:pPr algn="ctr"/>
            <a:endParaRPr lang="en-IN" sz="2000" b="1" dirty="0"/>
          </a:p>
          <a:p>
            <a:pPr algn="ctr"/>
            <a:endParaRPr lang="en-IN" sz="2000" b="1" dirty="0"/>
          </a:p>
          <a:p>
            <a:pPr algn="ctr"/>
            <a:endParaRPr lang="en-IN" sz="2000" b="1" dirty="0"/>
          </a:p>
          <a:p>
            <a:pPr algn="ctr"/>
            <a:endParaRPr lang="en-IN" sz="2000" b="1" dirty="0"/>
          </a:p>
          <a:p>
            <a:pPr algn="ctr"/>
            <a:endParaRPr lang="en-IN" sz="2000" b="1" dirty="0"/>
          </a:p>
          <a:p>
            <a:pPr algn="ctr"/>
            <a:endParaRPr lang="en-IN" sz="2000" b="1" dirty="0"/>
          </a:p>
        </p:txBody>
      </p:sp>
      <p:cxnSp>
        <p:nvCxnSpPr>
          <p:cNvPr id="5" name="Straight Connector 4">
            <a:extLst>
              <a:ext uri="{FF2B5EF4-FFF2-40B4-BE49-F238E27FC236}">
                <a16:creationId xmlns:a16="http://schemas.microsoft.com/office/drawing/2014/main" id="{AD5F7EC7-EA2F-01A2-EDB9-7BBCF3AD080A}"/>
              </a:ext>
            </a:extLst>
          </p:cNvPr>
          <p:cNvCxnSpPr>
            <a:cxnSpLocks/>
          </p:cNvCxnSpPr>
          <p:nvPr/>
        </p:nvCxnSpPr>
        <p:spPr>
          <a:xfrm>
            <a:off x="4787756" y="3561534"/>
            <a:ext cx="0" cy="267142"/>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27D21DB-67C6-2B7D-9CB1-6D961C777C29}"/>
              </a:ext>
            </a:extLst>
          </p:cNvPr>
          <p:cNvSpPr txBox="1"/>
          <p:nvPr/>
        </p:nvSpPr>
        <p:spPr>
          <a:xfrm>
            <a:off x="3719244" y="3828676"/>
            <a:ext cx="2229492" cy="461665"/>
          </a:xfrm>
          <a:prstGeom prst="rect">
            <a:avLst/>
          </a:prstGeom>
          <a:solidFill>
            <a:srgbClr val="7030A0"/>
          </a:solidFill>
        </p:spPr>
        <p:txBody>
          <a:bodyPr wrap="square" rtlCol="0">
            <a:spAutoFit/>
          </a:bodyPr>
          <a:lstStyle/>
          <a:p>
            <a:pPr algn="ctr"/>
            <a:r>
              <a:rPr lang="en-IN" sz="2400" b="1" dirty="0"/>
              <a:t>Add More Code</a:t>
            </a:r>
          </a:p>
        </p:txBody>
      </p:sp>
      <p:sp>
        <p:nvSpPr>
          <p:cNvPr id="10" name="TextBox 9">
            <a:extLst>
              <a:ext uri="{FF2B5EF4-FFF2-40B4-BE49-F238E27FC236}">
                <a16:creationId xmlns:a16="http://schemas.microsoft.com/office/drawing/2014/main" id="{B941DDDF-0C91-9974-263C-DE196B424127}"/>
              </a:ext>
            </a:extLst>
          </p:cNvPr>
          <p:cNvSpPr txBox="1"/>
          <p:nvPr/>
        </p:nvSpPr>
        <p:spPr>
          <a:xfrm>
            <a:off x="837342" y="3828676"/>
            <a:ext cx="2229492" cy="461665"/>
          </a:xfrm>
          <a:prstGeom prst="rect">
            <a:avLst/>
          </a:prstGeom>
          <a:solidFill>
            <a:schemeClr val="accent2">
              <a:lumMod val="75000"/>
            </a:schemeClr>
          </a:solidFill>
        </p:spPr>
        <p:txBody>
          <a:bodyPr wrap="square" rtlCol="0">
            <a:spAutoFit/>
          </a:bodyPr>
          <a:lstStyle/>
          <a:p>
            <a:pPr algn="ctr"/>
            <a:r>
              <a:rPr lang="en-IN" sz="2400" b="1" dirty="0"/>
              <a:t>Add More Code</a:t>
            </a:r>
          </a:p>
        </p:txBody>
      </p:sp>
      <p:cxnSp>
        <p:nvCxnSpPr>
          <p:cNvPr id="12" name="Straight Connector 11">
            <a:extLst>
              <a:ext uri="{FF2B5EF4-FFF2-40B4-BE49-F238E27FC236}">
                <a16:creationId xmlns:a16="http://schemas.microsoft.com/office/drawing/2014/main" id="{605ACAB6-3A65-A820-20BD-7BD952F8D596}"/>
              </a:ext>
            </a:extLst>
          </p:cNvPr>
          <p:cNvCxnSpPr>
            <a:stCxn id="10" idx="3"/>
            <a:endCxn id="8" idx="1"/>
          </p:cNvCxnSpPr>
          <p:nvPr/>
        </p:nvCxnSpPr>
        <p:spPr>
          <a:xfrm>
            <a:off x="3066834" y="4059509"/>
            <a:ext cx="65241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B7BA5E5-B924-8A10-4E85-876DA0323C0E}"/>
              </a:ext>
            </a:extLst>
          </p:cNvPr>
          <p:cNvSpPr txBox="1"/>
          <p:nvPr/>
        </p:nvSpPr>
        <p:spPr>
          <a:xfrm>
            <a:off x="7750994" y="2444787"/>
            <a:ext cx="1972636" cy="3477875"/>
          </a:xfrm>
          <a:prstGeom prst="rect">
            <a:avLst/>
          </a:prstGeom>
          <a:solidFill>
            <a:schemeClr val="accent2">
              <a:lumMod val="75000"/>
            </a:schemeClr>
          </a:solidFill>
        </p:spPr>
        <p:txBody>
          <a:bodyPr wrap="square" rtlCol="0">
            <a:spAutoFit/>
          </a:bodyPr>
          <a:lstStyle>
            <a:defPPr>
              <a:defRPr lang="en-US"/>
            </a:defPPr>
            <a:lvl1pPr algn="ctr">
              <a:defRPr sz="2400" b="1">
                <a:solidFill>
                  <a:schemeClr val="bg1"/>
                </a:solidFill>
              </a:defRPr>
            </a:lvl1pPr>
          </a:lstStyle>
          <a:p>
            <a:r>
              <a:rPr lang="en-IN" sz="2000" dirty="0">
                <a:solidFill>
                  <a:schemeClr val="tx1"/>
                </a:solidFill>
              </a:rPr>
              <a:t>Add Code</a:t>
            </a:r>
          </a:p>
          <a:p>
            <a:endParaRPr lang="en-IN" sz="2000" dirty="0">
              <a:solidFill>
                <a:schemeClr val="tx1"/>
              </a:solidFill>
            </a:endParaRPr>
          </a:p>
          <a:p>
            <a:r>
              <a:rPr lang="en-IN" sz="2000" dirty="0">
                <a:solidFill>
                  <a:schemeClr val="tx1"/>
                </a:solidFill>
              </a:rPr>
              <a:t>Add More Code</a:t>
            </a:r>
          </a:p>
          <a:p>
            <a:endParaRPr lang="en-IN" sz="2000" dirty="0">
              <a:solidFill>
                <a:schemeClr val="tx1"/>
              </a:solidFill>
            </a:endParaRPr>
          </a:p>
          <a:p>
            <a:r>
              <a:rPr lang="en-IN" sz="2000" dirty="0">
                <a:solidFill>
                  <a:schemeClr val="tx1"/>
                </a:solidFill>
              </a:rPr>
              <a:t>Branch Changes</a:t>
            </a:r>
          </a:p>
          <a:p>
            <a:endParaRPr lang="en-IN" sz="2000" dirty="0">
              <a:solidFill>
                <a:schemeClr val="tx1"/>
              </a:solidFill>
            </a:endParaRPr>
          </a:p>
          <a:p>
            <a:endParaRPr lang="en-IN" sz="2000" dirty="0">
              <a:solidFill>
                <a:schemeClr val="tx1"/>
              </a:solidFill>
            </a:endParaRPr>
          </a:p>
          <a:p>
            <a:endParaRPr lang="en-IN" sz="2000" dirty="0">
              <a:solidFill>
                <a:schemeClr val="tx1"/>
              </a:solidFill>
            </a:endParaRPr>
          </a:p>
          <a:p>
            <a:endParaRPr lang="en-IN" sz="2000" dirty="0">
              <a:solidFill>
                <a:schemeClr val="tx1"/>
              </a:solidFill>
            </a:endParaRPr>
          </a:p>
          <a:p>
            <a:endParaRPr lang="en-IN" sz="2000" dirty="0">
              <a:solidFill>
                <a:schemeClr val="tx1"/>
              </a:solidFill>
            </a:endParaRPr>
          </a:p>
          <a:p>
            <a:endParaRPr lang="en-IN" sz="2000" dirty="0">
              <a:solidFill>
                <a:schemeClr val="tx1"/>
              </a:solidFill>
            </a:endParaRPr>
          </a:p>
        </p:txBody>
      </p:sp>
      <p:sp>
        <p:nvSpPr>
          <p:cNvPr id="11" name="TextBox 10">
            <a:extLst>
              <a:ext uri="{FF2B5EF4-FFF2-40B4-BE49-F238E27FC236}">
                <a16:creationId xmlns:a16="http://schemas.microsoft.com/office/drawing/2014/main" id="{768BBEE0-95D4-C8EE-462B-9ABF9B4CE717}"/>
              </a:ext>
            </a:extLst>
          </p:cNvPr>
          <p:cNvSpPr txBox="1"/>
          <p:nvPr/>
        </p:nvSpPr>
        <p:spPr>
          <a:xfrm>
            <a:off x="837342" y="4572549"/>
            <a:ext cx="2229492" cy="461665"/>
          </a:xfrm>
          <a:prstGeom prst="rect">
            <a:avLst/>
          </a:prstGeom>
          <a:solidFill>
            <a:schemeClr val="accent2">
              <a:lumMod val="75000"/>
            </a:schemeClr>
          </a:solidFill>
        </p:spPr>
        <p:txBody>
          <a:bodyPr wrap="square" rtlCol="0">
            <a:spAutoFit/>
          </a:bodyPr>
          <a:lstStyle/>
          <a:p>
            <a:pPr algn="ctr"/>
            <a:r>
              <a:rPr lang="en-IN" sz="2400" b="1" dirty="0"/>
              <a:t>Branch Changes</a:t>
            </a:r>
          </a:p>
        </p:txBody>
      </p:sp>
      <p:cxnSp>
        <p:nvCxnSpPr>
          <p:cNvPr id="14" name="Straight Connector 13">
            <a:extLst>
              <a:ext uri="{FF2B5EF4-FFF2-40B4-BE49-F238E27FC236}">
                <a16:creationId xmlns:a16="http://schemas.microsoft.com/office/drawing/2014/main" id="{6BD536DC-3F45-F3F3-4E4C-C3AD27D7F430}"/>
              </a:ext>
            </a:extLst>
          </p:cNvPr>
          <p:cNvCxnSpPr>
            <a:cxnSpLocks/>
          </p:cNvCxnSpPr>
          <p:nvPr/>
        </p:nvCxnSpPr>
        <p:spPr>
          <a:xfrm>
            <a:off x="1837361" y="4290341"/>
            <a:ext cx="0" cy="26714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145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EB486-2D70-8E8C-50AF-19765B71393A}"/>
              </a:ext>
            </a:extLst>
          </p:cNvPr>
          <p:cNvSpPr>
            <a:spLocks noGrp="1"/>
          </p:cNvSpPr>
          <p:nvPr>
            <p:ph type="title"/>
          </p:nvPr>
        </p:nvSpPr>
        <p:spPr/>
        <p:txBody>
          <a:bodyPr/>
          <a:lstStyle/>
          <a:p>
            <a:r>
              <a:rPr lang="en-IN" dirty="0"/>
              <a:t>Version Control</a:t>
            </a:r>
          </a:p>
        </p:txBody>
      </p:sp>
      <p:sp>
        <p:nvSpPr>
          <p:cNvPr id="3" name="Content Placeholder 2">
            <a:extLst>
              <a:ext uri="{FF2B5EF4-FFF2-40B4-BE49-F238E27FC236}">
                <a16:creationId xmlns:a16="http://schemas.microsoft.com/office/drawing/2014/main" id="{08D010C4-1761-37F4-6BF2-C5242B03F7FC}"/>
              </a:ext>
            </a:extLst>
          </p:cNvPr>
          <p:cNvSpPr>
            <a:spLocks noGrp="1"/>
          </p:cNvSpPr>
          <p:nvPr>
            <p:ph idx="1"/>
          </p:nvPr>
        </p:nvSpPr>
        <p:spPr/>
        <p:txBody>
          <a:bodyPr/>
          <a:lstStyle/>
          <a:p>
            <a:r>
              <a:rPr lang="en-IN" dirty="0"/>
              <a:t>Example: We are supposed to give a presentation on the topic </a:t>
            </a:r>
            <a:r>
              <a:rPr lang="en-IN" i="1" dirty="0"/>
              <a:t>How Doing this C-DAC Course Helped Me</a:t>
            </a:r>
            <a:endParaRPr lang="en-IN" dirty="0"/>
          </a:p>
          <a:p>
            <a:r>
              <a:rPr lang="en-IN" dirty="0"/>
              <a:t>We may start with a document named my_presentation.ppt</a:t>
            </a:r>
          </a:p>
          <a:p>
            <a:r>
              <a:rPr lang="en-IN" dirty="0"/>
              <a:t>When we make some changes, we may name it as my_presentation_2.ppt</a:t>
            </a:r>
          </a:p>
          <a:p>
            <a:r>
              <a:rPr lang="en-IN" dirty="0"/>
              <a:t>The next changes could be stored in my_presentation_Final.ppt</a:t>
            </a:r>
          </a:p>
          <a:p>
            <a:r>
              <a:rPr lang="en-IN" dirty="0"/>
              <a:t>And again, my_presentation_Actual_Final.ppt</a:t>
            </a:r>
          </a:p>
          <a:p>
            <a:r>
              <a:rPr lang="en-IN" dirty="0"/>
              <a:t>This is a crude form of </a:t>
            </a:r>
            <a:r>
              <a:rPr lang="en-IN" b="1" dirty="0"/>
              <a:t>version control</a:t>
            </a:r>
            <a:r>
              <a:rPr lang="en-IN" dirty="0"/>
              <a:t>, which is not recommended</a:t>
            </a:r>
          </a:p>
          <a:p>
            <a:endParaRPr lang="en-IN" dirty="0"/>
          </a:p>
        </p:txBody>
      </p:sp>
    </p:spTree>
    <p:extLst>
      <p:ext uri="{BB962C8B-B14F-4D97-AF65-F5344CB8AC3E}">
        <p14:creationId xmlns:p14="http://schemas.microsoft.com/office/powerpoint/2010/main" val="1692984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1BED7-9216-1993-E169-E8E2CCDE28D3}"/>
              </a:ext>
            </a:extLst>
          </p:cNvPr>
          <p:cNvSpPr>
            <a:spLocks noGrp="1"/>
          </p:cNvSpPr>
          <p:nvPr>
            <p:ph type="title"/>
          </p:nvPr>
        </p:nvSpPr>
        <p:spPr/>
        <p:txBody>
          <a:bodyPr/>
          <a:lstStyle/>
          <a:p>
            <a:r>
              <a:rPr lang="en-IN" dirty="0"/>
              <a:t>How Git Works – Example</a:t>
            </a:r>
          </a:p>
        </p:txBody>
      </p:sp>
      <p:sp>
        <p:nvSpPr>
          <p:cNvPr id="3" name="Content Placeholder 2">
            <a:extLst>
              <a:ext uri="{FF2B5EF4-FFF2-40B4-BE49-F238E27FC236}">
                <a16:creationId xmlns:a16="http://schemas.microsoft.com/office/drawing/2014/main" id="{0BE0A308-C0ED-0DAB-2792-9D03A5153AFF}"/>
              </a:ext>
            </a:extLst>
          </p:cNvPr>
          <p:cNvSpPr>
            <a:spLocks noGrp="1"/>
          </p:cNvSpPr>
          <p:nvPr>
            <p:ph idx="1"/>
          </p:nvPr>
        </p:nvSpPr>
        <p:spPr/>
        <p:txBody>
          <a:bodyPr/>
          <a:lstStyle/>
          <a:p>
            <a:r>
              <a:rPr lang="en-IN" dirty="0"/>
              <a:t>We like the changes and want them to be made in the main code</a:t>
            </a:r>
            <a:endParaRPr lang="en-IN" b="1" dirty="0"/>
          </a:p>
        </p:txBody>
      </p:sp>
      <p:sp>
        <p:nvSpPr>
          <p:cNvPr id="4" name="TextBox 3">
            <a:extLst>
              <a:ext uri="{FF2B5EF4-FFF2-40B4-BE49-F238E27FC236}">
                <a16:creationId xmlns:a16="http://schemas.microsoft.com/office/drawing/2014/main" id="{2E209BCE-14F8-15CB-A928-BC0BA8D1472D}"/>
              </a:ext>
            </a:extLst>
          </p:cNvPr>
          <p:cNvSpPr txBox="1"/>
          <p:nvPr/>
        </p:nvSpPr>
        <p:spPr>
          <a:xfrm>
            <a:off x="3719245" y="2444788"/>
            <a:ext cx="2229492" cy="461665"/>
          </a:xfrm>
          <a:prstGeom prst="rect">
            <a:avLst/>
          </a:prstGeom>
          <a:solidFill>
            <a:srgbClr val="7030A0"/>
          </a:solidFill>
        </p:spPr>
        <p:txBody>
          <a:bodyPr wrap="square" rtlCol="0">
            <a:spAutoFit/>
          </a:bodyPr>
          <a:lstStyle/>
          <a:p>
            <a:pPr algn="ctr"/>
            <a:r>
              <a:rPr lang="en-IN" sz="2400" b="1" dirty="0"/>
              <a:t>Initial Project</a:t>
            </a:r>
          </a:p>
        </p:txBody>
      </p:sp>
      <p:cxnSp>
        <p:nvCxnSpPr>
          <p:cNvPr id="6" name="Straight Connector 5">
            <a:extLst>
              <a:ext uri="{FF2B5EF4-FFF2-40B4-BE49-F238E27FC236}">
                <a16:creationId xmlns:a16="http://schemas.microsoft.com/office/drawing/2014/main" id="{5C8EC8BE-878A-EE3D-7C21-ABFD4CA6EFE2}"/>
              </a:ext>
            </a:extLst>
          </p:cNvPr>
          <p:cNvCxnSpPr>
            <a:cxnSpLocks/>
          </p:cNvCxnSpPr>
          <p:nvPr/>
        </p:nvCxnSpPr>
        <p:spPr>
          <a:xfrm>
            <a:off x="4787757" y="2869590"/>
            <a:ext cx="0" cy="267142"/>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74D5BB3-AFBA-168C-37AA-BB920BA46737}"/>
              </a:ext>
            </a:extLst>
          </p:cNvPr>
          <p:cNvSpPr txBox="1"/>
          <p:nvPr/>
        </p:nvSpPr>
        <p:spPr>
          <a:xfrm>
            <a:off x="3719245" y="3136732"/>
            <a:ext cx="2229492" cy="461665"/>
          </a:xfrm>
          <a:prstGeom prst="rect">
            <a:avLst/>
          </a:prstGeom>
          <a:solidFill>
            <a:srgbClr val="7030A0"/>
          </a:solidFill>
        </p:spPr>
        <p:txBody>
          <a:bodyPr wrap="square" rtlCol="0">
            <a:spAutoFit/>
          </a:bodyPr>
          <a:lstStyle/>
          <a:p>
            <a:pPr algn="ctr"/>
            <a:r>
              <a:rPr lang="en-IN" sz="2400" b="1" dirty="0"/>
              <a:t>Add Code</a:t>
            </a:r>
          </a:p>
        </p:txBody>
      </p:sp>
      <p:sp>
        <p:nvSpPr>
          <p:cNvPr id="9" name="TextBox 8">
            <a:extLst>
              <a:ext uri="{FF2B5EF4-FFF2-40B4-BE49-F238E27FC236}">
                <a16:creationId xmlns:a16="http://schemas.microsoft.com/office/drawing/2014/main" id="{A6254A9D-433D-5641-FD44-245D918AEA37}"/>
              </a:ext>
            </a:extLst>
          </p:cNvPr>
          <p:cNvSpPr txBox="1"/>
          <p:nvPr/>
        </p:nvSpPr>
        <p:spPr>
          <a:xfrm>
            <a:off x="9898292" y="2444788"/>
            <a:ext cx="1972636" cy="3477875"/>
          </a:xfrm>
          <a:prstGeom prst="rect">
            <a:avLst/>
          </a:prstGeom>
          <a:solidFill>
            <a:srgbClr val="7030A0"/>
          </a:solidFill>
        </p:spPr>
        <p:txBody>
          <a:bodyPr wrap="square" rtlCol="0">
            <a:spAutoFit/>
          </a:bodyPr>
          <a:lstStyle/>
          <a:p>
            <a:pPr algn="ctr"/>
            <a:r>
              <a:rPr lang="en-IN" sz="2000" b="1" dirty="0"/>
              <a:t>Add Code</a:t>
            </a:r>
          </a:p>
          <a:p>
            <a:pPr algn="ctr"/>
            <a:endParaRPr lang="en-IN" sz="2000" b="1" dirty="0"/>
          </a:p>
          <a:p>
            <a:pPr algn="ctr"/>
            <a:r>
              <a:rPr lang="en-IN" sz="2000" b="1" dirty="0"/>
              <a:t>Add More Code</a:t>
            </a:r>
          </a:p>
          <a:p>
            <a:pPr algn="ctr"/>
            <a:endParaRPr lang="en-IN" sz="2000" b="1" dirty="0"/>
          </a:p>
          <a:p>
            <a:pPr algn="ctr"/>
            <a:r>
              <a:rPr lang="en-IN" sz="2000" b="1" dirty="0"/>
              <a:t>Branch Changes</a:t>
            </a:r>
          </a:p>
          <a:p>
            <a:pPr algn="ctr"/>
            <a:endParaRPr lang="en-IN" sz="2000" b="1" dirty="0"/>
          </a:p>
          <a:p>
            <a:pPr algn="ctr"/>
            <a:endParaRPr lang="en-IN" sz="2000" b="1" dirty="0"/>
          </a:p>
          <a:p>
            <a:pPr algn="ctr"/>
            <a:endParaRPr lang="en-IN" sz="2000" b="1" dirty="0"/>
          </a:p>
          <a:p>
            <a:pPr algn="ctr"/>
            <a:endParaRPr lang="en-IN" sz="2000" b="1" dirty="0"/>
          </a:p>
          <a:p>
            <a:pPr algn="ctr"/>
            <a:endParaRPr lang="en-IN" sz="2000" b="1" dirty="0"/>
          </a:p>
          <a:p>
            <a:pPr algn="ctr"/>
            <a:endParaRPr lang="en-IN" sz="2000" b="1" dirty="0"/>
          </a:p>
        </p:txBody>
      </p:sp>
      <p:cxnSp>
        <p:nvCxnSpPr>
          <p:cNvPr id="5" name="Straight Connector 4">
            <a:extLst>
              <a:ext uri="{FF2B5EF4-FFF2-40B4-BE49-F238E27FC236}">
                <a16:creationId xmlns:a16="http://schemas.microsoft.com/office/drawing/2014/main" id="{AD5F7EC7-EA2F-01A2-EDB9-7BBCF3AD080A}"/>
              </a:ext>
            </a:extLst>
          </p:cNvPr>
          <p:cNvCxnSpPr>
            <a:cxnSpLocks/>
          </p:cNvCxnSpPr>
          <p:nvPr/>
        </p:nvCxnSpPr>
        <p:spPr>
          <a:xfrm>
            <a:off x="4787756" y="3561534"/>
            <a:ext cx="0" cy="267142"/>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27D21DB-67C6-2B7D-9CB1-6D961C777C29}"/>
              </a:ext>
            </a:extLst>
          </p:cNvPr>
          <p:cNvSpPr txBox="1"/>
          <p:nvPr/>
        </p:nvSpPr>
        <p:spPr>
          <a:xfrm>
            <a:off x="3719244" y="3828676"/>
            <a:ext cx="2229492" cy="461665"/>
          </a:xfrm>
          <a:prstGeom prst="rect">
            <a:avLst/>
          </a:prstGeom>
          <a:solidFill>
            <a:srgbClr val="7030A0"/>
          </a:solidFill>
        </p:spPr>
        <p:txBody>
          <a:bodyPr wrap="square" rtlCol="0">
            <a:spAutoFit/>
          </a:bodyPr>
          <a:lstStyle/>
          <a:p>
            <a:pPr algn="ctr"/>
            <a:r>
              <a:rPr lang="en-IN" sz="2400" b="1" dirty="0"/>
              <a:t>Add More Code</a:t>
            </a:r>
          </a:p>
        </p:txBody>
      </p:sp>
      <p:sp>
        <p:nvSpPr>
          <p:cNvPr id="10" name="TextBox 9">
            <a:extLst>
              <a:ext uri="{FF2B5EF4-FFF2-40B4-BE49-F238E27FC236}">
                <a16:creationId xmlns:a16="http://schemas.microsoft.com/office/drawing/2014/main" id="{B941DDDF-0C91-9974-263C-DE196B424127}"/>
              </a:ext>
            </a:extLst>
          </p:cNvPr>
          <p:cNvSpPr txBox="1"/>
          <p:nvPr/>
        </p:nvSpPr>
        <p:spPr>
          <a:xfrm>
            <a:off x="837342" y="3828676"/>
            <a:ext cx="2229492" cy="461665"/>
          </a:xfrm>
          <a:prstGeom prst="rect">
            <a:avLst/>
          </a:prstGeom>
          <a:solidFill>
            <a:schemeClr val="accent2">
              <a:lumMod val="75000"/>
            </a:schemeClr>
          </a:solidFill>
        </p:spPr>
        <p:txBody>
          <a:bodyPr wrap="square" rtlCol="0">
            <a:spAutoFit/>
          </a:bodyPr>
          <a:lstStyle/>
          <a:p>
            <a:pPr algn="ctr"/>
            <a:r>
              <a:rPr lang="en-IN" sz="2400" b="1" dirty="0"/>
              <a:t>Add More Code</a:t>
            </a:r>
          </a:p>
        </p:txBody>
      </p:sp>
      <p:cxnSp>
        <p:nvCxnSpPr>
          <p:cNvPr id="12" name="Straight Connector 11">
            <a:extLst>
              <a:ext uri="{FF2B5EF4-FFF2-40B4-BE49-F238E27FC236}">
                <a16:creationId xmlns:a16="http://schemas.microsoft.com/office/drawing/2014/main" id="{605ACAB6-3A65-A820-20BD-7BD952F8D596}"/>
              </a:ext>
            </a:extLst>
          </p:cNvPr>
          <p:cNvCxnSpPr>
            <a:stCxn id="10" idx="3"/>
            <a:endCxn id="8" idx="1"/>
          </p:cNvCxnSpPr>
          <p:nvPr/>
        </p:nvCxnSpPr>
        <p:spPr>
          <a:xfrm>
            <a:off x="3066834" y="4059509"/>
            <a:ext cx="652410"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68BBEE0-95D4-C8EE-462B-9ABF9B4CE717}"/>
              </a:ext>
            </a:extLst>
          </p:cNvPr>
          <p:cNvSpPr txBox="1"/>
          <p:nvPr/>
        </p:nvSpPr>
        <p:spPr>
          <a:xfrm>
            <a:off x="837342" y="4572549"/>
            <a:ext cx="2229492" cy="461665"/>
          </a:xfrm>
          <a:prstGeom prst="rect">
            <a:avLst/>
          </a:prstGeom>
          <a:solidFill>
            <a:schemeClr val="accent2">
              <a:lumMod val="75000"/>
            </a:schemeClr>
          </a:solidFill>
        </p:spPr>
        <p:txBody>
          <a:bodyPr wrap="square" rtlCol="0">
            <a:spAutoFit/>
          </a:bodyPr>
          <a:lstStyle/>
          <a:p>
            <a:pPr algn="ctr"/>
            <a:r>
              <a:rPr lang="en-IN" sz="2400" b="1" dirty="0"/>
              <a:t>Branch Changes</a:t>
            </a:r>
          </a:p>
        </p:txBody>
      </p:sp>
      <p:cxnSp>
        <p:nvCxnSpPr>
          <p:cNvPr id="14" name="Straight Connector 13">
            <a:extLst>
              <a:ext uri="{FF2B5EF4-FFF2-40B4-BE49-F238E27FC236}">
                <a16:creationId xmlns:a16="http://schemas.microsoft.com/office/drawing/2014/main" id="{6BD536DC-3F45-F3F3-4E4C-C3AD27D7F430}"/>
              </a:ext>
            </a:extLst>
          </p:cNvPr>
          <p:cNvCxnSpPr>
            <a:cxnSpLocks/>
          </p:cNvCxnSpPr>
          <p:nvPr/>
        </p:nvCxnSpPr>
        <p:spPr>
          <a:xfrm>
            <a:off x="1837361" y="4290341"/>
            <a:ext cx="0" cy="2671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703C6FF-6CCC-9849-6D95-18849308A736}"/>
              </a:ext>
            </a:extLst>
          </p:cNvPr>
          <p:cNvCxnSpPr>
            <a:stCxn id="11" idx="2"/>
          </p:cNvCxnSpPr>
          <p:nvPr/>
        </p:nvCxnSpPr>
        <p:spPr>
          <a:xfrm>
            <a:off x="1952088" y="5034214"/>
            <a:ext cx="1613045" cy="4110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D0C2D8E-6EDC-805D-B8CC-C421BBEC726E}"/>
              </a:ext>
            </a:extLst>
          </p:cNvPr>
          <p:cNvCxnSpPr>
            <a:cxnSpLocks/>
            <a:stCxn id="8" idx="2"/>
          </p:cNvCxnSpPr>
          <p:nvPr/>
        </p:nvCxnSpPr>
        <p:spPr>
          <a:xfrm flipH="1">
            <a:off x="4441007" y="4290341"/>
            <a:ext cx="392983" cy="1044896"/>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EC3043F-C175-02AF-CC10-38F0BC3D6860}"/>
              </a:ext>
            </a:extLst>
          </p:cNvPr>
          <p:cNvSpPr txBox="1"/>
          <p:nvPr/>
        </p:nvSpPr>
        <p:spPr>
          <a:xfrm>
            <a:off x="3565133" y="5335237"/>
            <a:ext cx="2229492" cy="461665"/>
          </a:xfrm>
          <a:prstGeom prst="rect">
            <a:avLst/>
          </a:prstGeom>
          <a:solidFill>
            <a:srgbClr val="7030A0"/>
          </a:solidFill>
        </p:spPr>
        <p:txBody>
          <a:bodyPr wrap="square" rtlCol="0">
            <a:spAutoFit/>
          </a:bodyPr>
          <a:lstStyle/>
          <a:p>
            <a:pPr algn="ctr"/>
            <a:r>
              <a:rPr lang="en-IN" sz="2400" b="1" dirty="0"/>
              <a:t>Merged Version</a:t>
            </a:r>
          </a:p>
        </p:txBody>
      </p:sp>
    </p:spTree>
    <p:extLst>
      <p:ext uri="{BB962C8B-B14F-4D97-AF65-F5344CB8AC3E}">
        <p14:creationId xmlns:p14="http://schemas.microsoft.com/office/powerpoint/2010/main" val="30046750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B201C6-B00B-049C-7B14-C2E6ECC448DA}"/>
              </a:ext>
            </a:extLst>
          </p:cNvPr>
          <p:cNvSpPr>
            <a:spLocks noGrp="1"/>
          </p:cNvSpPr>
          <p:nvPr>
            <p:ph type="title"/>
          </p:nvPr>
        </p:nvSpPr>
        <p:spPr/>
        <p:txBody>
          <a:bodyPr/>
          <a:lstStyle/>
          <a:p>
            <a:r>
              <a:rPr lang="en-IN" dirty="0"/>
              <a:t>Types of Version Control System</a:t>
            </a:r>
          </a:p>
        </p:txBody>
      </p:sp>
      <p:sp>
        <p:nvSpPr>
          <p:cNvPr id="7" name="Content Placeholder 6">
            <a:extLst>
              <a:ext uri="{FF2B5EF4-FFF2-40B4-BE49-F238E27FC236}">
                <a16:creationId xmlns:a16="http://schemas.microsoft.com/office/drawing/2014/main" id="{F9C221B8-AB58-81F3-14A1-5B8AADA08E69}"/>
              </a:ext>
            </a:extLst>
          </p:cNvPr>
          <p:cNvSpPr>
            <a:spLocks noGrp="1"/>
          </p:cNvSpPr>
          <p:nvPr>
            <p:ph sz="half" idx="1"/>
          </p:nvPr>
        </p:nvSpPr>
        <p:spPr>
          <a:xfrm>
            <a:off x="838200" y="1825625"/>
            <a:ext cx="5181600" cy="4482708"/>
          </a:xfrm>
        </p:spPr>
        <p:txBody>
          <a:bodyPr>
            <a:normAutofit fontScale="62500" lnSpcReduction="20000"/>
          </a:bodyPr>
          <a:lstStyle/>
          <a:p>
            <a:r>
              <a:rPr lang="en-IN" b="1" dirty="0"/>
              <a:t>Centralized</a:t>
            </a:r>
          </a:p>
          <a:p>
            <a:endParaRPr lang="en-IN" dirty="0"/>
          </a:p>
          <a:p>
            <a:endParaRPr lang="en-IN" dirty="0"/>
          </a:p>
          <a:p>
            <a:endParaRPr lang="en-IN" dirty="0"/>
          </a:p>
          <a:p>
            <a:endParaRPr lang="en-IN" dirty="0"/>
          </a:p>
          <a:p>
            <a:endParaRPr lang="en-IN" dirty="0"/>
          </a:p>
          <a:p>
            <a:endParaRPr lang="en-IN" dirty="0"/>
          </a:p>
          <a:p>
            <a:endParaRPr lang="en-IN" dirty="0"/>
          </a:p>
          <a:p>
            <a:pPr lvl="1"/>
            <a:endParaRPr lang="en-IN" dirty="0"/>
          </a:p>
          <a:p>
            <a:pPr lvl="1"/>
            <a:endParaRPr lang="en-IN" dirty="0"/>
          </a:p>
          <a:p>
            <a:pPr lvl="1"/>
            <a:endParaRPr lang="en-IN" dirty="0"/>
          </a:p>
          <a:p>
            <a:pPr lvl="1"/>
            <a:r>
              <a:rPr lang="en-IN" sz="2900" dirty="0"/>
              <a:t>Each user has a local copy, but there is one central repository</a:t>
            </a:r>
          </a:p>
          <a:p>
            <a:pPr lvl="1"/>
            <a:r>
              <a:rPr lang="en-IN" sz="2900" dirty="0"/>
              <a:t>Single point of failure</a:t>
            </a:r>
          </a:p>
          <a:p>
            <a:pPr lvl="1"/>
            <a:r>
              <a:rPr lang="en-IN" sz="2900" dirty="0"/>
              <a:t>Requires constant connectivity</a:t>
            </a:r>
          </a:p>
          <a:p>
            <a:pPr lvl="1"/>
            <a:r>
              <a:rPr lang="en-IN" sz="2900" dirty="0"/>
              <a:t>e.g. Subversion, </a:t>
            </a:r>
            <a:r>
              <a:rPr lang="en-IN" sz="2900" dirty="0" err="1"/>
              <a:t>Endevor</a:t>
            </a:r>
            <a:endParaRPr lang="en-IN" dirty="0"/>
          </a:p>
        </p:txBody>
      </p:sp>
      <p:sp>
        <p:nvSpPr>
          <p:cNvPr id="8" name="Content Placeholder 7">
            <a:extLst>
              <a:ext uri="{FF2B5EF4-FFF2-40B4-BE49-F238E27FC236}">
                <a16:creationId xmlns:a16="http://schemas.microsoft.com/office/drawing/2014/main" id="{AAF46992-1DD1-58F4-CFEE-288785CD4145}"/>
              </a:ext>
            </a:extLst>
          </p:cNvPr>
          <p:cNvSpPr>
            <a:spLocks noGrp="1"/>
          </p:cNvSpPr>
          <p:nvPr>
            <p:ph sz="half" idx="2"/>
          </p:nvPr>
        </p:nvSpPr>
        <p:spPr>
          <a:xfrm>
            <a:off x="6182474" y="1835899"/>
            <a:ext cx="5181600" cy="4351338"/>
          </a:xfrm>
        </p:spPr>
        <p:txBody>
          <a:bodyPr>
            <a:normAutofit fontScale="62500" lnSpcReduction="20000"/>
          </a:bodyPr>
          <a:lstStyle/>
          <a:p>
            <a:r>
              <a:rPr lang="en-IN" b="1" dirty="0"/>
              <a:t>Distributed</a:t>
            </a:r>
          </a:p>
          <a:p>
            <a:r>
              <a:rPr lang="en-IN" dirty="0"/>
              <a:t>Distributed</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pPr lvl="1"/>
            <a:r>
              <a:rPr lang="en-IN" sz="2900" dirty="0"/>
              <a:t>Each developer has a local copy and a separate local repository, so loss of connection is manageable </a:t>
            </a:r>
          </a:p>
          <a:p>
            <a:pPr lvl="1"/>
            <a:r>
              <a:rPr lang="en-IN" sz="2900" dirty="0"/>
              <a:t>More scalable</a:t>
            </a:r>
          </a:p>
          <a:p>
            <a:pPr lvl="1"/>
            <a:r>
              <a:rPr lang="en-IN" sz="2900" dirty="0"/>
              <a:t>e.g. Mercurial, Git</a:t>
            </a:r>
            <a:endParaRPr lang="en-IN" dirty="0"/>
          </a:p>
        </p:txBody>
      </p:sp>
      <p:pic>
        <p:nvPicPr>
          <p:cNvPr id="10" name="Picture 9">
            <a:extLst>
              <a:ext uri="{FF2B5EF4-FFF2-40B4-BE49-F238E27FC236}">
                <a16:creationId xmlns:a16="http://schemas.microsoft.com/office/drawing/2014/main" id="{4E4DF348-F383-4EF0-7AAF-B1A0DE61A969}"/>
              </a:ext>
            </a:extLst>
          </p:cNvPr>
          <p:cNvPicPr>
            <a:picLocks noChangeAspect="1"/>
          </p:cNvPicPr>
          <p:nvPr/>
        </p:nvPicPr>
        <p:blipFill>
          <a:blip r:embed="rId2"/>
          <a:stretch>
            <a:fillRect/>
          </a:stretch>
        </p:blipFill>
        <p:spPr>
          <a:xfrm>
            <a:off x="685800" y="2112268"/>
            <a:ext cx="5181601" cy="2633464"/>
          </a:xfrm>
          <a:prstGeom prst="rect">
            <a:avLst/>
          </a:prstGeom>
        </p:spPr>
      </p:pic>
      <p:pic>
        <p:nvPicPr>
          <p:cNvPr id="12" name="Picture 11">
            <a:extLst>
              <a:ext uri="{FF2B5EF4-FFF2-40B4-BE49-F238E27FC236}">
                <a16:creationId xmlns:a16="http://schemas.microsoft.com/office/drawing/2014/main" id="{1EB8714D-3E7B-9767-0C6B-7E9941FED3B0}"/>
              </a:ext>
            </a:extLst>
          </p:cNvPr>
          <p:cNvPicPr>
            <a:picLocks noChangeAspect="1"/>
          </p:cNvPicPr>
          <p:nvPr/>
        </p:nvPicPr>
        <p:blipFill>
          <a:blip r:embed="rId3"/>
          <a:stretch>
            <a:fillRect/>
          </a:stretch>
        </p:blipFill>
        <p:spPr>
          <a:xfrm>
            <a:off x="6096000" y="2112268"/>
            <a:ext cx="5537297" cy="2633464"/>
          </a:xfrm>
          <a:prstGeom prst="rect">
            <a:avLst/>
          </a:prstGeom>
        </p:spPr>
      </p:pic>
    </p:spTree>
    <p:extLst>
      <p:ext uri="{BB962C8B-B14F-4D97-AF65-F5344CB8AC3E}">
        <p14:creationId xmlns:p14="http://schemas.microsoft.com/office/powerpoint/2010/main" val="12076637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E4C76-B840-D664-B8C5-C2BFA7EE86B9}"/>
              </a:ext>
            </a:extLst>
          </p:cNvPr>
          <p:cNvSpPr>
            <a:spLocks noGrp="1"/>
          </p:cNvSpPr>
          <p:nvPr>
            <p:ph type="title"/>
          </p:nvPr>
        </p:nvSpPr>
        <p:spPr/>
        <p:txBody>
          <a:bodyPr/>
          <a:lstStyle/>
          <a:p>
            <a:r>
              <a:rPr lang="en-IN" dirty="0"/>
              <a:t>Git Workflow – 1</a:t>
            </a:r>
          </a:p>
        </p:txBody>
      </p:sp>
      <p:sp>
        <p:nvSpPr>
          <p:cNvPr id="3" name="Content Placeholder 2">
            <a:extLst>
              <a:ext uri="{FF2B5EF4-FFF2-40B4-BE49-F238E27FC236}">
                <a16:creationId xmlns:a16="http://schemas.microsoft.com/office/drawing/2014/main" id="{9829CE06-A4E5-74A9-8D70-412411902B7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1E8FD1B-04DE-6FA9-04F9-31543BB6DAB5}"/>
              </a:ext>
            </a:extLst>
          </p:cNvPr>
          <p:cNvPicPr>
            <a:picLocks noChangeAspect="1"/>
          </p:cNvPicPr>
          <p:nvPr/>
        </p:nvPicPr>
        <p:blipFill>
          <a:blip r:embed="rId2"/>
          <a:stretch>
            <a:fillRect/>
          </a:stretch>
        </p:blipFill>
        <p:spPr>
          <a:xfrm>
            <a:off x="838200" y="1588144"/>
            <a:ext cx="10186813" cy="4469890"/>
          </a:xfrm>
          <a:prstGeom prst="rect">
            <a:avLst/>
          </a:prstGeom>
        </p:spPr>
      </p:pic>
    </p:spTree>
    <p:extLst>
      <p:ext uri="{BB962C8B-B14F-4D97-AF65-F5344CB8AC3E}">
        <p14:creationId xmlns:p14="http://schemas.microsoft.com/office/powerpoint/2010/main" val="1984934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E4C76-B840-D664-B8C5-C2BFA7EE86B9}"/>
              </a:ext>
            </a:extLst>
          </p:cNvPr>
          <p:cNvSpPr>
            <a:spLocks noGrp="1"/>
          </p:cNvSpPr>
          <p:nvPr>
            <p:ph type="title"/>
          </p:nvPr>
        </p:nvSpPr>
        <p:spPr/>
        <p:txBody>
          <a:bodyPr/>
          <a:lstStyle/>
          <a:p>
            <a:r>
              <a:rPr lang="en-IN" dirty="0"/>
              <a:t>Git  and GitHub Workflow Stages</a:t>
            </a:r>
          </a:p>
        </p:txBody>
      </p:sp>
      <p:sp>
        <p:nvSpPr>
          <p:cNvPr id="3" name="Content Placeholder 2">
            <a:extLst>
              <a:ext uri="{FF2B5EF4-FFF2-40B4-BE49-F238E27FC236}">
                <a16:creationId xmlns:a16="http://schemas.microsoft.com/office/drawing/2014/main" id="{9829CE06-A4E5-74A9-8D70-412411902B74}"/>
              </a:ext>
            </a:extLst>
          </p:cNvPr>
          <p:cNvSpPr>
            <a:spLocks noGrp="1"/>
          </p:cNvSpPr>
          <p:nvPr>
            <p:ph idx="1"/>
          </p:nvPr>
        </p:nvSpPr>
        <p:spPr/>
        <p:txBody>
          <a:bodyPr/>
          <a:lstStyle/>
          <a:p>
            <a:r>
              <a:rPr lang="en-IN" b="1" dirty="0">
                <a:solidFill>
                  <a:srgbClr val="FFFF00"/>
                </a:solidFill>
              </a:rPr>
              <a:t>Workspace</a:t>
            </a:r>
            <a:r>
              <a:rPr lang="en-IN" dirty="0"/>
              <a:t> – Area where the developer is working and creating/modifying code</a:t>
            </a:r>
          </a:p>
          <a:p>
            <a:r>
              <a:rPr lang="en-IN" b="1" dirty="0">
                <a:solidFill>
                  <a:srgbClr val="FFFF00"/>
                </a:solidFill>
              </a:rPr>
              <a:t>Index/Staging area </a:t>
            </a:r>
            <a:r>
              <a:rPr lang="en-IN" dirty="0"/>
              <a:t>– Area that closely mimics the local repository</a:t>
            </a:r>
          </a:p>
          <a:p>
            <a:r>
              <a:rPr lang="en-IN" b="1" dirty="0">
                <a:solidFill>
                  <a:srgbClr val="FFFF00"/>
                </a:solidFill>
              </a:rPr>
              <a:t>Local repository </a:t>
            </a:r>
            <a:r>
              <a:rPr lang="en-IN" dirty="0"/>
              <a:t>– The local area for all the code</a:t>
            </a:r>
          </a:p>
          <a:p>
            <a:endParaRPr lang="en-IN" dirty="0"/>
          </a:p>
          <a:p>
            <a:r>
              <a:rPr lang="en-IN" b="1" dirty="0">
                <a:solidFill>
                  <a:srgbClr val="FFFF00"/>
                </a:solidFill>
              </a:rPr>
              <a:t>Remote repository </a:t>
            </a:r>
            <a:r>
              <a:rPr lang="en-IN" dirty="0"/>
              <a:t>– The remote area (GitHub) for all the code</a:t>
            </a:r>
          </a:p>
        </p:txBody>
      </p:sp>
    </p:spTree>
    <p:extLst>
      <p:ext uri="{BB962C8B-B14F-4D97-AF65-F5344CB8AC3E}">
        <p14:creationId xmlns:p14="http://schemas.microsoft.com/office/powerpoint/2010/main" val="17355350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E4C76-B840-D664-B8C5-C2BFA7EE86B9}"/>
              </a:ext>
            </a:extLst>
          </p:cNvPr>
          <p:cNvSpPr>
            <a:spLocks noGrp="1"/>
          </p:cNvSpPr>
          <p:nvPr>
            <p:ph type="title"/>
          </p:nvPr>
        </p:nvSpPr>
        <p:spPr/>
        <p:txBody>
          <a:bodyPr/>
          <a:lstStyle/>
          <a:p>
            <a:r>
              <a:rPr lang="en-IN" dirty="0"/>
              <a:t>Git Workflow – 3</a:t>
            </a:r>
          </a:p>
        </p:txBody>
      </p:sp>
      <p:sp>
        <p:nvSpPr>
          <p:cNvPr id="3" name="Content Placeholder 2">
            <a:extLst>
              <a:ext uri="{FF2B5EF4-FFF2-40B4-BE49-F238E27FC236}">
                <a16:creationId xmlns:a16="http://schemas.microsoft.com/office/drawing/2014/main" id="{9829CE06-A4E5-74A9-8D70-412411902B74}"/>
              </a:ext>
            </a:extLst>
          </p:cNvPr>
          <p:cNvSpPr>
            <a:spLocks noGrp="1"/>
          </p:cNvSpPr>
          <p:nvPr>
            <p:ph idx="1"/>
          </p:nvPr>
        </p:nvSpPr>
        <p:spPr/>
        <p:txBody>
          <a:bodyPr/>
          <a:lstStyle/>
          <a:p>
            <a:r>
              <a:rPr lang="en-IN" dirty="0"/>
              <a:t>When user says </a:t>
            </a:r>
            <a:r>
              <a:rPr lang="en-IN" i="1" dirty="0"/>
              <a:t>git add file1</a:t>
            </a:r>
            <a:r>
              <a:rPr lang="en-IN" dirty="0"/>
              <a:t>, it will get added to the </a:t>
            </a:r>
            <a:r>
              <a:rPr lang="en-IN" dirty="0">
                <a:solidFill>
                  <a:srgbClr val="FFFF00"/>
                </a:solidFill>
              </a:rPr>
              <a:t>staging area</a:t>
            </a:r>
          </a:p>
        </p:txBody>
      </p:sp>
      <p:pic>
        <p:nvPicPr>
          <p:cNvPr id="6" name="Picture 5">
            <a:extLst>
              <a:ext uri="{FF2B5EF4-FFF2-40B4-BE49-F238E27FC236}">
                <a16:creationId xmlns:a16="http://schemas.microsoft.com/office/drawing/2014/main" id="{15E4E9B2-1FF2-E502-E669-F88571F372D4}"/>
              </a:ext>
            </a:extLst>
          </p:cNvPr>
          <p:cNvPicPr>
            <a:picLocks noChangeAspect="1"/>
          </p:cNvPicPr>
          <p:nvPr/>
        </p:nvPicPr>
        <p:blipFill>
          <a:blip r:embed="rId2"/>
          <a:stretch>
            <a:fillRect/>
          </a:stretch>
        </p:blipFill>
        <p:spPr>
          <a:xfrm>
            <a:off x="2003461" y="2407686"/>
            <a:ext cx="6770669" cy="2042628"/>
          </a:xfrm>
          <a:prstGeom prst="rect">
            <a:avLst/>
          </a:prstGeom>
        </p:spPr>
      </p:pic>
      <p:pic>
        <p:nvPicPr>
          <p:cNvPr id="8" name="Picture 7">
            <a:extLst>
              <a:ext uri="{FF2B5EF4-FFF2-40B4-BE49-F238E27FC236}">
                <a16:creationId xmlns:a16="http://schemas.microsoft.com/office/drawing/2014/main" id="{A3DA4A2B-708C-6B0F-0DD6-774F81B0FA5B}"/>
              </a:ext>
            </a:extLst>
          </p:cNvPr>
          <p:cNvPicPr>
            <a:picLocks noChangeAspect="1"/>
          </p:cNvPicPr>
          <p:nvPr/>
        </p:nvPicPr>
        <p:blipFill>
          <a:blip r:embed="rId3"/>
          <a:stretch>
            <a:fillRect/>
          </a:stretch>
        </p:blipFill>
        <p:spPr>
          <a:xfrm>
            <a:off x="2003461" y="4621089"/>
            <a:ext cx="6770669" cy="1856875"/>
          </a:xfrm>
          <a:prstGeom prst="rect">
            <a:avLst/>
          </a:prstGeom>
        </p:spPr>
      </p:pic>
    </p:spTree>
    <p:extLst>
      <p:ext uri="{BB962C8B-B14F-4D97-AF65-F5344CB8AC3E}">
        <p14:creationId xmlns:p14="http://schemas.microsoft.com/office/powerpoint/2010/main" val="33513110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E4C76-B840-D664-B8C5-C2BFA7EE86B9}"/>
              </a:ext>
            </a:extLst>
          </p:cNvPr>
          <p:cNvSpPr>
            <a:spLocks noGrp="1"/>
          </p:cNvSpPr>
          <p:nvPr>
            <p:ph type="title"/>
          </p:nvPr>
        </p:nvSpPr>
        <p:spPr/>
        <p:txBody>
          <a:bodyPr/>
          <a:lstStyle/>
          <a:p>
            <a:r>
              <a:rPr lang="en-IN" dirty="0"/>
              <a:t>Git Workflow – 4</a:t>
            </a:r>
          </a:p>
        </p:txBody>
      </p:sp>
      <p:sp>
        <p:nvSpPr>
          <p:cNvPr id="3" name="Content Placeholder 2">
            <a:extLst>
              <a:ext uri="{FF2B5EF4-FFF2-40B4-BE49-F238E27FC236}">
                <a16:creationId xmlns:a16="http://schemas.microsoft.com/office/drawing/2014/main" id="{9829CE06-A4E5-74A9-8D70-412411902B74}"/>
              </a:ext>
            </a:extLst>
          </p:cNvPr>
          <p:cNvSpPr>
            <a:spLocks noGrp="1"/>
          </p:cNvSpPr>
          <p:nvPr>
            <p:ph idx="1"/>
          </p:nvPr>
        </p:nvSpPr>
        <p:spPr/>
        <p:txBody>
          <a:bodyPr>
            <a:normAutofit/>
          </a:bodyPr>
          <a:lstStyle/>
          <a:p>
            <a:r>
              <a:rPr lang="en-IN" sz="2400" dirty="0"/>
              <a:t>When user says </a:t>
            </a:r>
            <a:r>
              <a:rPr lang="en-IN" sz="2400" i="1" dirty="0"/>
              <a:t>git commit file1 –m “Added file1”</a:t>
            </a:r>
            <a:r>
              <a:rPr lang="en-IN" sz="2400" dirty="0"/>
              <a:t>, it will get added to the </a:t>
            </a:r>
            <a:r>
              <a:rPr lang="en-IN" sz="2400" dirty="0">
                <a:solidFill>
                  <a:srgbClr val="FFFF00"/>
                </a:solidFill>
              </a:rPr>
              <a:t>local repository</a:t>
            </a:r>
          </a:p>
        </p:txBody>
      </p:sp>
      <p:pic>
        <p:nvPicPr>
          <p:cNvPr id="5" name="Picture 4">
            <a:extLst>
              <a:ext uri="{FF2B5EF4-FFF2-40B4-BE49-F238E27FC236}">
                <a16:creationId xmlns:a16="http://schemas.microsoft.com/office/drawing/2014/main" id="{66D7FE55-E1A5-1339-CF94-611808997B3B}"/>
              </a:ext>
            </a:extLst>
          </p:cNvPr>
          <p:cNvPicPr>
            <a:picLocks noChangeAspect="1"/>
          </p:cNvPicPr>
          <p:nvPr/>
        </p:nvPicPr>
        <p:blipFill>
          <a:blip r:embed="rId2"/>
          <a:stretch>
            <a:fillRect/>
          </a:stretch>
        </p:blipFill>
        <p:spPr>
          <a:xfrm>
            <a:off x="1865141" y="2498866"/>
            <a:ext cx="7177234" cy="2194314"/>
          </a:xfrm>
          <a:prstGeom prst="rect">
            <a:avLst/>
          </a:prstGeom>
        </p:spPr>
      </p:pic>
      <p:pic>
        <p:nvPicPr>
          <p:cNvPr id="9" name="Picture 8">
            <a:extLst>
              <a:ext uri="{FF2B5EF4-FFF2-40B4-BE49-F238E27FC236}">
                <a16:creationId xmlns:a16="http://schemas.microsoft.com/office/drawing/2014/main" id="{71900673-25D5-2A3B-5F44-70462E1D56C8}"/>
              </a:ext>
            </a:extLst>
          </p:cNvPr>
          <p:cNvPicPr>
            <a:picLocks noChangeAspect="1"/>
          </p:cNvPicPr>
          <p:nvPr/>
        </p:nvPicPr>
        <p:blipFill>
          <a:blip r:embed="rId3"/>
          <a:stretch>
            <a:fillRect/>
          </a:stretch>
        </p:blipFill>
        <p:spPr>
          <a:xfrm>
            <a:off x="1844592" y="4743019"/>
            <a:ext cx="7177234" cy="2175835"/>
          </a:xfrm>
          <a:prstGeom prst="rect">
            <a:avLst/>
          </a:prstGeom>
        </p:spPr>
      </p:pic>
    </p:spTree>
    <p:extLst>
      <p:ext uri="{BB962C8B-B14F-4D97-AF65-F5344CB8AC3E}">
        <p14:creationId xmlns:p14="http://schemas.microsoft.com/office/powerpoint/2010/main" val="40596199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E4C76-B840-D664-B8C5-C2BFA7EE86B9}"/>
              </a:ext>
            </a:extLst>
          </p:cNvPr>
          <p:cNvSpPr>
            <a:spLocks noGrp="1"/>
          </p:cNvSpPr>
          <p:nvPr>
            <p:ph type="title"/>
          </p:nvPr>
        </p:nvSpPr>
        <p:spPr/>
        <p:txBody>
          <a:bodyPr/>
          <a:lstStyle/>
          <a:p>
            <a:r>
              <a:rPr lang="en-IN" dirty="0"/>
              <a:t>Git Workflow – 5</a:t>
            </a:r>
          </a:p>
        </p:txBody>
      </p:sp>
      <p:sp>
        <p:nvSpPr>
          <p:cNvPr id="3" name="Content Placeholder 2">
            <a:extLst>
              <a:ext uri="{FF2B5EF4-FFF2-40B4-BE49-F238E27FC236}">
                <a16:creationId xmlns:a16="http://schemas.microsoft.com/office/drawing/2014/main" id="{9829CE06-A4E5-74A9-8D70-412411902B74}"/>
              </a:ext>
            </a:extLst>
          </p:cNvPr>
          <p:cNvSpPr>
            <a:spLocks noGrp="1"/>
          </p:cNvSpPr>
          <p:nvPr>
            <p:ph idx="1"/>
          </p:nvPr>
        </p:nvSpPr>
        <p:spPr/>
        <p:txBody>
          <a:bodyPr>
            <a:normAutofit/>
          </a:bodyPr>
          <a:lstStyle/>
          <a:p>
            <a:r>
              <a:rPr lang="en-IN" sz="2400" dirty="0"/>
              <a:t>When user says </a:t>
            </a:r>
            <a:r>
              <a:rPr lang="en-IN" sz="2400" i="1" dirty="0"/>
              <a:t>git push</a:t>
            </a:r>
            <a:r>
              <a:rPr lang="en-IN" sz="2400" dirty="0"/>
              <a:t>, the changes will go to the </a:t>
            </a:r>
            <a:r>
              <a:rPr lang="en-IN" sz="2400" dirty="0">
                <a:solidFill>
                  <a:srgbClr val="FFFF00"/>
                </a:solidFill>
              </a:rPr>
              <a:t>remote repository</a:t>
            </a:r>
          </a:p>
        </p:txBody>
      </p:sp>
      <p:pic>
        <p:nvPicPr>
          <p:cNvPr id="6" name="Picture 5">
            <a:extLst>
              <a:ext uri="{FF2B5EF4-FFF2-40B4-BE49-F238E27FC236}">
                <a16:creationId xmlns:a16="http://schemas.microsoft.com/office/drawing/2014/main" id="{5231FDE0-DE95-DCDB-79B3-B46FA0ADEDD5}"/>
              </a:ext>
            </a:extLst>
          </p:cNvPr>
          <p:cNvPicPr>
            <a:picLocks noChangeAspect="1"/>
          </p:cNvPicPr>
          <p:nvPr/>
        </p:nvPicPr>
        <p:blipFill>
          <a:blip r:embed="rId2"/>
          <a:stretch>
            <a:fillRect/>
          </a:stretch>
        </p:blipFill>
        <p:spPr>
          <a:xfrm>
            <a:off x="1982912" y="2378920"/>
            <a:ext cx="6211463" cy="2100160"/>
          </a:xfrm>
          <a:prstGeom prst="rect">
            <a:avLst/>
          </a:prstGeom>
        </p:spPr>
      </p:pic>
      <p:pic>
        <p:nvPicPr>
          <p:cNvPr id="8" name="Picture 7">
            <a:extLst>
              <a:ext uri="{FF2B5EF4-FFF2-40B4-BE49-F238E27FC236}">
                <a16:creationId xmlns:a16="http://schemas.microsoft.com/office/drawing/2014/main" id="{6C13DEB8-00DA-6DDE-853F-8CDB3E6B1049}"/>
              </a:ext>
            </a:extLst>
          </p:cNvPr>
          <p:cNvPicPr>
            <a:picLocks noChangeAspect="1"/>
          </p:cNvPicPr>
          <p:nvPr/>
        </p:nvPicPr>
        <p:blipFill>
          <a:blip r:embed="rId3"/>
          <a:stretch>
            <a:fillRect/>
          </a:stretch>
        </p:blipFill>
        <p:spPr>
          <a:xfrm>
            <a:off x="1982913" y="4636083"/>
            <a:ext cx="6307292" cy="1764717"/>
          </a:xfrm>
          <a:prstGeom prst="rect">
            <a:avLst/>
          </a:prstGeom>
        </p:spPr>
      </p:pic>
    </p:spTree>
    <p:extLst>
      <p:ext uri="{BB962C8B-B14F-4D97-AF65-F5344CB8AC3E}">
        <p14:creationId xmlns:p14="http://schemas.microsoft.com/office/powerpoint/2010/main" val="16563846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E4C76-B840-D664-B8C5-C2BFA7EE86B9}"/>
              </a:ext>
            </a:extLst>
          </p:cNvPr>
          <p:cNvSpPr>
            <a:spLocks noGrp="1"/>
          </p:cNvSpPr>
          <p:nvPr>
            <p:ph type="title"/>
          </p:nvPr>
        </p:nvSpPr>
        <p:spPr/>
        <p:txBody>
          <a:bodyPr/>
          <a:lstStyle/>
          <a:p>
            <a:r>
              <a:rPr lang="en-IN" dirty="0"/>
              <a:t>Git Workflow – 6</a:t>
            </a:r>
          </a:p>
        </p:txBody>
      </p:sp>
      <p:sp>
        <p:nvSpPr>
          <p:cNvPr id="3" name="Content Placeholder 2">
            <a:extLst>
              <a:ext uri="{FF2B5EF4-FFF2-40B4-BE49-F238E27FC236}">
                <a16:creationId xmlns:a16="http://schemas.microsoft.com/office/drawing/2014/main" id="{9829CE06-A4E5-74A9-8D70-412411902B74}"/>
              </a:ext>
            </a:extLst>
          </p:cNvPr>
          <p:cNvSpPr>
            <a:spLocks noGrp="1"/>
          </p:cNvSpPr>
          <p:nvPr>
            <p:ph idx="1"/>
          </p:nvPr>
        </p:nvSpPr>
        <p:spPr/>
        <p:txBody>
          <a:bodyPr>
            <a:normAutofit/>
          </a:bodyPr>
          <a:lstStyle/>
          <a:p>
            <a:r>
              <a:rPr lang="en-IN" sz="2400" dirty="0"/>
              <a:t>Important point</a:t>
            </a:r>
          </a:p>
        </p:txBody>
      </p:sp>
      <p:pic>
        <p:nvPicPr>
          <p:cNvPr id="5" name="Picture 4">
            <a:extLst>
              <a:ext uri="{FF2B5EF4-FFF2-40B4-BE49-F238E27FC236}">
                <a16:creationId xmlns:a16="http://schemas.microsoft.com/office/drawing/2014/main" id="{D9B4F716-F7A8-8508-A641-41AC34C9789F}"/>
              </a:ext>
            </a:extLst>
          </p:cNvPr>
          <p:cNvPicPr>
            <a:picLocks noChangeAspect="1"/>
          </p:cNvPicPr>
          <p:nvPr/>
        </p:nvPicPr>
        <p:blipFill>
          <a:blip r:embed="rId2"/>
          <a:stretch>
            <a:fillRect/>
          </a:stretch>
        </p:blipFill>
        <p:spPr>
          <a:xfrm>
            <a:off x="237917" y="2364637"/>
            <a:ext cx="11716166" cy="4493363"/>
          </a:xfrm>
          <a:prstGeom prst="rect">
            <a:avLst/>
          </a:prstGeom>
        </p:spPr>
      </p:pic>
    </p:spTree>
    <p:extLst>
      <p:ext uri="{BB962C8B-B14F-4D97-AF65-F5344CB8AC3E}">
        <p14:creationId xmlns:p14="http://schemas.microsoft.com/office/powerpoint/2010/main" val="19215638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57133-B262-6EAC-EACE-48B1F2568612}"/>
              </a:ext>
            </a:extLst>
          </p:cNvPr>
          <p:cNvSpPr>
            <a:spLocks noGrp="1"/>
          </p:cNvSpPr>
          <p:nvPr>
            <p:ph type="title"/>
          </p:nvPr>
        </p:nvSpPr>
        <p:spPr/>
        <p:txBody>
          <a:bodyPr/>
          <a:lstStyle/>
          <a:p>
            <a:r>
              <a:rPr lang="en-IN" dirty="0"/>
              <a:t>Some Fun!</a:t>
            </a:r>
          </a:p>
        </p:txBody>
      </p:sp>
      <p:sp>
        <p:nvSpPr>
          <p:cNvPr id="3" name="Content Placeholder 2">
            <a:extLst>
              <a:ext uri="{FF2B5EF4-FFF2-40B4-BE49-F238E27FC236}">
                <a16:creationId xmlns:a16="http://schemas.microsoft.com/office/drawing/2014/main" id="{EA1350F5-3CB4-4735-15E3-C3EA90885745}"/>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7DF36C65-9E35-53EA-8438-31669FC7B565}"/>
              </a:ext>
            </a:extLst>
          </p:cNvPr>
          <p:cNvPicPr>
            <a:picLocks noChangeAspect="1"/>
          </p:cNvPicPr>
          <p:nvPr/>
        </p:nvPicPr>
        <p:blipFill>
          <a:blip r:embed="rId2"/>
          <a:stretch>
            <a:fillRect/>
          </a:stretch>
        </p:blipFill>
        <p:spPr>
          <a:xfrm>
            <a:off x="3112188" y="2019147"/>
            <a:ext cx="5374265" cy="4085612"/>
          </a:xfrm>
          <a:prstGeom prst="rect">
            <a:avLst/>
          </a:prstGeom>
        </p:spPr>
      </p:pic>
    </p:spTree>
    <p:extLst>
      <p:ext uri="{BB962C8B-B14F-4D97-AF65-F5344CB8AC3E}">
        <p14:creationId xmlns:p14="http://schemas.microsoft.com/office/powerpoint/2010/main" val="15952670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E1CCD9-B46E-29D6-4A78-86760D710EFD}"/>
              </a:ext>
            </a:extLst>
          </p:cNvPr>
          <p:cNvSpPr>
            <a:spLocks noGrp="1"/>
          </p:cNvSpPr>
          <p:nvPr>
            <p:ph type="title"/>
          </p:nvPr>
        </p:nvSpPr>
        <p:spPr/>
        <p:txBody>
          <a:bodyPr/>
          <a:lstStyle/>
          <a:p>
            <a:r>
              <a:rPr lang="en-IN" dirty="0"/>
              <a:t>Git Setup</a:t>
            </a:r>
          </a:p>
        </p:txBody>
      </p:sp>
      <p:sp>
        <p:nvSpPr>
          <p:cNvPr id="5" name="Text Placeholder 4">
            <a:extLst>
              <a:ext uri="{FF2B5EF4-FFF2-40B4-BE49-F238E27FC236}">
                <a16:creationId xmlns:a16="http://schemas.microsoft.com/office/drawing/2014/main" id="{80DC491D-FC76-6DEE-21F8-6A51957D4BE7}"/>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277293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EB486-2D70-8E8C-50AF-19765B71393A}"/>
              </a:ext>
            </a:extLst>
          </p:cNvPr>
          <p:cNvSpPr>
            <a:spLocks noGrp="1"/>
          </p:cNvSpPr>
          <p:nvPr>
            <p:ph type="title"/>
          </p:nvPr>
        </p:nvSpPr>
        <p:spPr/>
        <p:txBody>
          <a:bodyPr/>
          <a:lstStyle/>
          <a:p>
            <a:r>
              <a:rPr lang="en-IN" dirty="0"/>
              <a:t>Version Control</a:t>
            </a:r>
          </a:p>
        </p:txBody>
      </p:sp>
      <p:sp>
        <p:nvSpPr>
          <p:cNvPr id="3" name="Content Placeholder 2">
            <a:extLst>
              <a:ext uri="{FF2B5EF4-FFF2-40B4-BE49-F238E27FC236}">
                <a16:creationId xmlns:a16="http://schemas.microsoft.com/office/drawing/2014/main" id="{08D010C4-1761-37F4-6BF2-C5242B03F7FC}"/>
              </a:ext>
            </a:extLst>
          </p:cNvPr>
          <p:cNvSpPr>
            <a:spLocks noGrp="1"/>
          </p:cNvSpPr>
          <p:nvPr>
            <p:ph idx="1"/>
          </p:nvPr>
        </p:nvSpPr>
        <p:spPr/>
        <p:txBody>
          <a:bodyPr/>
          <a:lstStyle/>
          <a:p>
            <a:r>
              <a:rPr lang="en-IN" dirty="0"/>
              <a:t>Another approach: Keep editing the same file again and again</a:t>
            </a:r>
          </a:p>
          <a:p>
            <a:r>
              <a:rPr lang="en-IN" dirty="0"/>
              <a:t>Problem: What if we want to go back to a previous version?</a:t>
            </a:r>
          </a:p>
          <a:p>
            <a:r>
              <a:rPr lang="en-IN" dirty="0"/>
              <a:t>Problem: What if multiple people are editing the same file?</a:t>
            </a:r>
          </a:p>
          <a:p>
            <a:r>
              <a:rPr lang="en-IN" dirty="0"/>
              <a:t>What about code?</a:t>
            </a:r>
          </a:p>
        </p:txBody>
      </p:sp>
      <p:sp>
        <p:nvSpPr>
          <p:cNvPr id="4" name="TextBox 3">
            <a:extLst>
              <a:ext uri="{FF2B5EF4-FFF2-40B4-BE49-F238E27FC236}">
                <a16:creationId xmlns:a16="http://schemas.microsoft.com/office/drawing/2014/main" id="{032B8BDE-D705-F612-36A4-5958395D6151}"/>
              </a:ext>
            </a:extLst>
          </p:cNvPr>
          <p:cNvSpPr txBox="1"/>
          <p:nvPr/>
        </p:nvSpPr>
        <p:spPr>
          <a:xfrm>
            <a:off x="1457217" y="3965825"/>
            <a:ext cx="1952090" cy="369332"/>
          </a:xfrm>
          <a:prstGeom prst="rect">
            <a:avLst/>
          </a:prstGeom>
          <a:solidFill>
            <a:srgbClr val="00B0F0"/>
          </a:solidFill>
        </p:spPr>
        <p:txBody>
          <a:bodyPr wrap="square" rtlCol="0">
            <a:spAutoFit/>
          </a:bodyPr>
          <a:lstStyle>
            <a:defPPr>
              <a:defRPr lang="en-US"/>
            </a:defPPr>
            <a:lvl1pPr algn="ctr">
              <a:defRPr b="1"/>
            </a:lvl1pPr>
          </a:lstStyle>
          <a:p>
            <a:r>
              <a:rPr lang="en-IN" dirty="0"/>
              <a:t>Developer 1</a:t>
            </a:r>
          </a:p>
        </p:txBody>
      </p:sp>
      <p:sp>
        <p:nvSpPr>
          <p:cNvPr id="5" name="TextBox 4">
            <a:extLst>
              <a:ext uri="{FF2B5EF4-FFF2-40B4-BE49-F238E27FC236}">
                <a16:creationId xmlns:a16="http://schemas.microsoft.com/office/drawing/2014/main" id="{4958B303-1474-5A13-7292-5E016D582BF3}"/>
              </a:ext>
            </a:extLst>
          </p:cNvPr>
          <p:cNvSpPr txBox="1"/>
          <p:nvPr/>
        </p:nvSpPr>
        <p:spPr>
          <a:xfrm>
            <a:off x="6964166" y="3852828"/>
            <a:ext cx="1952090" cy="369332"/>
          </a:xfrm>
          <a:prstGeom prst="rect">
            <a:avLst/>
          </a:prstGeom>
          <a:solidFill>
            <a:srgbClr val="00B0F0"/>
          </a:solidFill>
        </p:spPr>
        <p:txBody>
          <a:bodyPr wrap="square" rtlCol="0">
            <a:spAutoFit/>
          </a:bodyPr>
          <a:lstStyle/>
          <a:p>
            <a:pPr algn="ctr"/>
            <a:r>
              <a:rPr lang="en-IN" b="1" dirty="0"/>
              <a:t>Developer 2</a:t>
            </a:r>
          </a:p>
        </p:txBody>
      </p:sp>
      <p:sp>
        <p:nvSpPr>
          <p:cNvPr id="8" name="TextBox 7">
            <a:extLst>
              <a:ext uri="{FF2B5EF4-FFF2-40B4-BE49-F238E27FC236}">
                <a16:creationId xmlns:a16="http://schemas.microsoft.com/office/drawing/2014/main" id="{0420EC05-F55E-BCD2-DE01-4543B55843F8}"/>
              </a:ext>
            </a:extLst>
          </p:cNvPr>
          <p:cNvSpPr txBox="1"/>
          <p:nvPr/>
        </p:nvSpPr>
        <p:spPr>
          <a:xfrm>
            <a:off x="2044558" y="5400654"/>
            <a:ext cx="6976151" cy="1015663"/>
          </a:xfrm>
          <a:prstGeom prst="rect">
            <a:avLst/>
          </a:prstGeom>
          <a:solidFill>
            <a:schemeClr val="accent2">
              <a:lumMod val="75000"/>
            </a:schemeClr>
          </a:solidFill>
        </p:spPr>
        <p:txBody>
          <a:bodyPr wrap="square" rtlCol="0">
            <a:spAutoFit/>
          </a:bodyPr>
          <a:lstStyle/>
          <a:p>
            <a:pPr algn="ctr"/>
            <a:r>
              <a:rPr lang="en-IN" sz="2000" b="1" dirty="0"/>
              <a:t>Whose code should be considered as final?</a:t>
            </a:r>
          </a:p>
          <a:p>
            <a:pPr algn="ctr"/>
            <a:endParaRPr lang="en-IN" sz="2000" b="1" dirty="0"/>
          </a:p>
          <a:p>
            <a:pPr algn="ctr"/>
            <a:r>
              <a:rPr lang="en-IN" sz="2000" b="1" dirty="0"/>
              <a:t>What about they overwriting each other’s changes?</a:t>
            </a:r>
          </a:p>
        </p:txBody>
      </p:sp>
      <p:sp>
        <p:nvSpPr>
          <p:cNvPr id="10" name="TextBox 9">
            <a:extLst>
              <a:ext uri="{FF2B5EF4-FFF2-40B4-BE49-F238E27FC236}">
                <a16:creationId xmlns:a16="http://schemas.microsoft.com/office/drawing/2014/main" id="{064EEA81-21F2-D733-43D4-398F0419DAD9}"/>
              </a:ext>
            </a:extLst>
          </p:cNvPr>
          <p:cNvSpPr txBox="1"/>
          <p:nvPr/>
        </p:nvSpPr>
        <p:spPr>
          <a:xfrm>
            <a:off x="4143910" y="4652482"/>
            <a:ext cx="1952090" cy="369332"/>
          </a:xfrm>
          <a:prstGeom prst="rect">
            <a:avLst/>
          </a:prstGeom>
          <a:solidFill>
            <a:srgbClr val="FF0000"/>
          </a:solidFill>
        </p:spPr>
        <p:txBody>
          <a:bodyPr wrap="square" rtlCol="0">
            <a:spAutoFit/>
          </a:bodyPr>
          <a:lstStyle/>
          <a:p>
            <a:pPr algn="ctr"/>
            <a:r>
              <a:rPr lang="en-IN" b="1" dirty="0"/>
              <a:t>MyProject.java</a:t>
            </a:r>
          </a:p>
        </p:txBody>
      </p:sp>
      <p:cxnSp>
        <p:nvCxnSpPr>
          <p:cNvPr id="12" name="Straight Arrow Connector 11">
            <a:extLst>
              <a:ext uri="{FF2B5EF4-FFF2-40B4-BE49-F238E27FC236}">
                <a16:creationId xmlns:a16="http://schemas.microsoft.com/office/drawing/2014/main" id="{1CBD6C57-7F27-D65A-2BB4-B7BA7E0143E8}"/>
              </a:ext>
            </a:extLst>
          </p:cNvPr>
          <p:cNvCxnSpPr>
            <a:stCxn id="4" idx="2"/>
            <a:endCxn id="10" idx="1"/>
          </p:cNvCxnSpPr>
          <p:nvPr/>
        </p:nvCxnSpPr>
        <p:spPr>
          <a:xfrm>
            <a:off x="2433262" y="4335157"/>
            <a:ext cx="1710648" cy="5019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03526DF-E854-6496-651A-CDDBED60FCC2}"/>
              </a:ext>
            </a:extLst>
          </p:cNvPr>
          <p:cNvCxnSpPr>
            <a:cxnSpLocks/>
            <a:endCxn id="10" idx="3"/>
          </p:cNvCxnSpPr>
          <p:nvPr/>
        </p:nvCxnSpPr>
        <p:spPr>
          <a:xfrm flipH="1">
            <a:off x="6096000" y="4222160"/>
            <a:ext cx="1710648" cy="614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46294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8C0B3-50C3-F6FB-DCAE-5391C98865B3}"/>
              </a:ext>
            </a:extLst>
          </p:cNvPr>
          <p:cNvSpPr>
            <a:spLocks noGrp="1"/>
          </p:cNvSpPr>
          <p:nvPr>
            <p:ph type="title"/>
          </p:nvPr>
        </p:nvSpPr>
        <p:spPr/>
        <p:txBody>
          <a:bodyPr/>
          <a:lstStyle/>
          <a:p>
            <a:r>
              <a:rPr lang="en-IN" dirty="0"/>
              <a:t>Download and Setup</a:t>
            </a:r>
          </a:p>
        </p:txBody>
      </p:sp>
      <p:sp>
        <p:nvSpPr>
          <p:cNvPr id="3" name="Content Placeholder 2">
            <a:extLst>
              <a:ext uri="{FF2B5EF4-FFF2-40B4-BE49-F238E27FC236}">
                <a16:creationId xmlns:a16="http://schemas.microsoft.com/office/drawing/2014/main" id="{3206B085-472F-1200-FB47-DF0052217DAE}"/>
              </a:ext>
            </a:extLst>
          </p:cNvPr>
          <p:cNvSpPr>
            <a:spLocks noGrp="1"/>
          </p:cNvSpPr>
          <p:nvPr>
            <p:ph idx="1"/>
          </p:nvPr>
        </p:nvSpPr>
        <p:spPr/>
        <p:txBody>
          <a:bodyPr/>
          <a:lstStyle/>
          <a:p>
            <a:r>
              <a:rPr lang="en-IN" dirty="0"/>
              <a:t>On Linux and Mac, Git is a part of the OS</a:t>
            </a:r>
          </a:p>
          <a:p>
            <a:pPr lvl="1"/>
            <a:r>
              <a:rPr lang="en-IN" dirty="0"/>
              <a:t>To verify: </a:t>
            </a:r>
            <a:r>
              <a:rPr lang="en-IN" b="1" dirty="0"/>
              <a:t>git --version</a:t>
            </a:r>
            <a:endParaRPr lang="en-IN" dirty="0"/>
          </a:p>
          <a:p>
            <a:r>
              <a:rPr lang="en-IN" dirty="0"/>
              <a:t>On Windows, we need to install</a:t>
            </a:r>
          </a:p>
          <a:p>
            <a:r>
              <a:rPr lang="en-IN" dirty="0"/>
              <a:t>If it is not there, visit </a:t>
            </a:r>
            <a:r>
              <a:rPr lang="en-IN" b="1" dirty="0">
                <a:hlinkClick r:id="rId2">
                  <a:extLst>
                    <a:ext uri="{A12FA001-AC4F-418D-AE19-62706E023703}">
                      <ahyp:hlinkClr xmlns:ahyp="http://schemas.microsoft.com/office/drawing/2018/hyperlinkcolor" val="tx"/>
                    </a:ext>
                  </a:extLst>
                </a:hlinkClick>
              </a:rPr>
              <a:t>https://git-scm.com/downloads</a:t>
            </a:r>
            <a:endParaRPr lang="en-IN" b="1" dirty="0"/>
          </a:p>
          <a:p>
            <a:r>
              <a:rPr lang="en-IN" dirty="0"/>
              <a:t>Download and install</a:t>
            </a:r>
          </a:p>
          <a:p>
            <a:r>
              <a:rPr lang="en-IN" dirty="0"/>
              <a:t>Accept all default options</a:t>
            </a:r>
          </a:p>
        </p:txBody>
      </p:sp>
    </p:spTree>
    <p:extLst>
      <p:ext uri="{BB962C8B-B14F-4D97-AF65-F5344CB8AC3E}">
        <p14:creationId xmlns:p14="http://schemas.microsoft.com/office/powerpoint/2010/main" val="34778535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8C0B3-50C3-F6FB-DCAE-5391C98865B3}"/>
              </a:ext>
            </a:extLst>
          </p:cNvPr>
          <p:cNvSpPr>
            <a:spLocks noGrp="1"/>
          </p:cNvSpPr>
          <p:nvPr>
            <p:ph type="title"/>
          </p:nvPr>
        </p:nvSpPr>
        <p:spPr/>
        <p:txBody>
          <a:bodyPr/>
          <a:lstStyle/>
          <a:p>
            <a:r>
              <a:rPr lang="en-IN" dirty="0"/>
              <a:t>GitHub Account</a:t>
            </a:r>
          </a:p>
        </p:txBody>
      </p:sp>
      <p:sp>
        <p:nvSpPr>
          <p:cNvPr id="3" name="Content Placeholder 2">
            <a:extLst>
              <a:ext uri="{FF2B5EF4-FFF2-40B4-BE49-F238E27FC236}">
                <a16:creationId xmlns:a16="http://schemas.microsoft.com/office/drawing/2014/main" id="{3206B085-472F-1200-FB47-DF0052217DAE}"/>
              </a:ext>
            </a:extLst>
          </p:cNvPr>
          <p:cNvSpPr>
            <a:spLocks noGrp="1"/>
          </p:cNvSpPr>
          <p:nvPr>
            <p:ph idx="1"/>
          </p:nvPr>
        </p:nvSpPr>
        <p:spPr/>
        <p:txBody>
          <a:bodyPr/>
          <a:lstStyle/>
          <a:p>
            <a:r>
              <a:rPr lang="en-IN" dirty="0"/>
              <a:t>Visit github.com and sign up using your email id, some password, and a user name</a:t>
            </a:r>
          </a:p>
          <a:p>
            <a:r>
              <a:rPr lang="en-IN" dirty="0"/>
              <a:t>Keep a note of that user name, email id, and password because ideally it should be the same for your local Git software (See next slide)</a:t>
            </a:r>
          </a:p>
          <a:p>
            <a:endParaRPr lang="en-IN" dirty="0"/>
          </a:p>
          <a:p>
            <a:endParaRPr lang="en-IN" dirty="0"/>
          </a:p>
        </p:txBody>
      </p:sp>
    </p:spTree>
    <p:extLst>
      <p:ext uri="{BB962C8B-B14F-4D97-AF65-F5344CB8AC3E}">
        <p14:creationId xmlns:p14="http://schemas.microsoft.com/office/powerpoint/2010/main" val="21208072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8C0B3-50C3-F6FB-DCAE-5391C98865B3}"/>
              </a:ext>
            </a:extLst>
          </p:cNvPr>
          <p:cNvSpPr>
            <a:spLocks noGrp="1"/>
          </p:cNvSpPr>
          <p:nvPr>
            <p:ph type="title"/>
          </p:nvPr>
        </p:nvSpPr>
        <p:spPr/>
        <p:txBody>
          <a:bodyPr/>
          <a:lstStyle/>
          <a:p>
            <a:r>
              <a:rPr lang="en-IN" dirty="0"/>
              <a:t>Configure Git</a:t>
            </a:r>
          </a:p>
        </p:txBody>
      </p:sp>
      <p:sp>
        <p:nvSpPr>
          <p:cNvPr id="3" name="Content Placeholder 2">
            <a:extLst>
              <a:ext uri="{FF2B5EF4-FFF2-40B4-BE49-F238E27FC236}">
                <a16:creationId xmlns:a16="http://schemas.microsoft.com/office/drawing/2014/main" id="{3206B085-472F-1200-FB47-DF0052217DAE}"/>
              </a:ext>
            </a:extLst>
          </p:cNvPr>
          <p:cNvSpPr>
            <a:spLocks noGrp="1"/>
          </p:cNvSpPr>
          <p:nvPr>
            <p:ph idx="1"/>
          </p:nvPr>
        </p:nvSpPr>
        <p:spPr/>
        <p:txBody>
          <a:bodyPr/>
          <a:lstStyle/>
          <a:p>
            <a:r>
              <a:rPr lang="en-IN" dirty="0"/>
              <a:t>Check current configuration</a:t>
            </a:r>
          </a:p>
          <a:p>
            <a:pPr lvl="1"/>
            <a:r>
              <a:rPr lang="en-IN" b="1" dirty="0"/>
              <a:t>git config user.name</a:t>
            </a:r>
          </a:p>
          <a:p>
            <a:pPr lvl="1"/>
            <a:r>
              <a:rPr lang="en-IN" b="1" dirty="0"/>
              <a:t>git config </a:t>
            </a:r>
            <a:r>
              <a:rPr lang="en-IN" b="1" dirty="0" err="1"/>
              <a:t>user.email</a:t>
            </a:r>
            <a:endParaRPr lang="en-IN" dirty="0"/>
          </a:p>
          <a:p>
            <a:r>
              <a:rPr lang="en-IN" dirty="0"/>
              <a:t>Set user name and email id for local git set up</a:t>
            </a:r>
          </a:p>
          <a:p>
            <a:pPr lvl="1"/>
            <a:r>
              <a:rPr lang="en-IN" b="1" dirty="0"/>
              <a:t>git config   --global   user.name   </a:t>
            </a:r>
            <a:r>
              <a:rPr lang="en-IN" b="1" dirty="0">
                <a:solidFill>
                  <a:schemeClr val="accent4">
                    <a:lumMod val="50000"/>
                  </a:schemeClr>
                </a:solidFill>
                <a:highlight>
                  <a:srgbClr val="FFFF00"/>
                </a:highlight>
              </a:rPr>
              <a:t>“Atul Kahate”</a:t>
            </a:r>
          </a:p>
          <a:p>
            <a:pPr lvl="1"/>
            <a:r>
              <a:rPr lang="en-IN" b="1" dirty="0"/>
              <a:t>git config   --global   </a:t>
            </a:r>
            <a:r>
              <a:rPr lang="en-IN" b="1" dirty="0" err="1"/>
              <a:t>user.email</a:t>
            </a:r>
            <a:r>
              <a:rPr lang="en-IN" b="1" dirty="0"/>
              <a:t>    </a:t>
            </a:r>
            <a:r>
              <a:rPr lang="en-IN" b="1" dirty="0">
                <a:solidFill>
                  <a:schemeClr val="accent4">
                    <a:lumMod val="50000"/>
                  </a:schemeClr>
                </a:solidFill>
                <a:highlight>
                  <a:srgbClr val="FFFF00"/>
                </a:highlight>
              </a:rPr>
              <a:t>“newdelthis@gmail.com”</a:t>
            </a:r>
          </a:p>
          <a:p>
            <a:r>
              <a:rPr lang="en-IN" i="1" dirty="0"/>
              <a:t>Replace the </a:t>
            </a:r>
            <a:r>
              <a:rPr lang="en-IN" i="1" dirty="0">
                <a:solidFill>
                  <a:schemeClr val="accent4">
                    <a:lumMod val="50000"/>
                  </a:schemeClr>
                </a:solidFill>
                <a:highlight>
                  <a:srgbClr val="FFFF00"/>
                </a:highlight>
              </a:rPr>
              <a:t>highlighted portions</a:t>
            </a:r>
            <a:r>
              <a:rPr lang="en-IN" i="1" dirty="0"/>
              <a:t> with your own details</a:t>
            </a:r>
          </a:p>
        </p:txBody>
      </p:sp>
    </p:spTree>
    <p:extLst>
      <p:ext uri="{BB962C8B-B14F-4D97-AF65-F5344CB8AC3E}">
        <p14:creationId xmlns:p14="http://schemas.microsoft.com/office/powerpoint/2010/main" val="29735529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27B203-D458-38CB-5C82-B40E2779EE73}"/>
              </a:ext>
            </a:extLst>
          </p:cNvPr>
          <p:cNvSpPr>
            <a:spLocks noGrp="1"/>
          </p:cNvSpPr>
          <p:nvPr>
            <p:ph type="title"/>
          </p:nvPr>
        </p:nvSpPr>
        <p:spPr/>
        <p:txBody>
          <a:bodyPr/>
          <a:lstStyle/>
          <a:p>
            <a:r>
              <a:rPr lang="en-IN" dirty="0"/>
              <a:t>Git Repository</a:t>
            </a:r>
          </a:p>
        </p:txBody>
      </p:sp>
      <p:sp>
        <p:nvSpPr>
          <p:cNvPr id="5" name="Text Placeholder 4">
            <a:extLst>
              <a:ext uri="{FF2B5EF4-FFF2-40B4-BE49-F238E27FC236}">
                <a16:creationId xmlns:a16="http://schemas.microsoft.com/office/drawing/2014/main" id="{18DA54B9-BCF7-21E8-8FBB-B0C6C39813BB}"/>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4440056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6D64A-1289-D210-DF16-4FEEBFFF624B}"/>
              </a:ext>
            </a:extLst>
          </p:cNvPr>
          <p:cNvSpPr>
            <a:spLocks noGrp="1"/>
          </p:cNvSpPr>
          <p:nvPr>
            <p:ph type="title"/>
          </p:nvPr>
        </p:nvSpPr>
        <p:spPr/>
        <p:txBody>
          <a:bodyPr/>
          <a:lstStyle/>
          <a:p>
            <a:r>
              <a:rPr lang="en-IN" dirty="0"/>
              <a:t>Git Repository</a:t>
            </a:r>
          </a:p>
        </p:txBody>
      </p:sp>
      <p:sp>
        <p:nvSpPr>
          <p:cNvPr id="3" name="Content Placeholder 2">
            <a:extLst>
              <a:ext uri="{FF2B5EF4-FFF2-40B4-BE49-F238E27FC236}">
                <a16:creationId xmlns:a16="http://schemas.microsoft.com/office/drawing/2014/main" id="{1DEB7C0A-21BC-F098-11D8-AA9FFF3F8634}"/>
              </a:ext>
            </a:extLst>
          </p:cNvPr>
          <p:cNvSpPr>
            <a:spLocks noGrp="1"/>
          </p:cNvSpPr>
          <p:nvPr>
            <p:ph idx="1"/>
          </p:nvPr>
        </p:nvSpPr>
        <p:spPr/>
        <p:txBody>
          <a:bodyPr/>
          <a:lstStyle/>
          <a:p>
            <a:r>
              <a:rPr lang="en-IN" b="1" dirty="0"/>
              <a:t>Git repository</a:t>
            </a:r>
            <a:r>
              <a:rPr lang="en-IN" dirty="0"/>
              <a:t>: Main place where we track our changes and manage our files</a:t>
            </a:r>
          </a:p>
        </p:txBody>
      </p:sp>
      <p:pic>
        <p:nvPicPr>
          <p:cNvPr id="5" name="Picture 4">
            <a:extLst>
              <a:ext uri="{FF2B5EF4-FFF2-40B4-BE49-F238E27FC236}">
                <a16:creationId xmlns:a16="http://schemas.microsoft.com/office/drawing/2014/main" id="{315B3156-87F0-30C5-DD82-7375DDD5B417}"/>
              </a:ext>
            </a:extLst>
          </p:cNvPr>
          <p:cNvPicPr>
            <a:picLocks noChangeAspect="1"/>
          </p:cNvPicPr>
          <p:nvPr/>
        </p:nvPicPr>
        <p:blipFill>
          <a:blip r:embed="rId2"/>
          <a:stretch>
            <a:fillRect/>
          </a:stretch>
        </p:blipFill>
        <p:spPr>
          <a:xfrm>
            <a:off x="1561052" y="2867760"/>
            <a:ext cx="4389448" cy="3019332"/>
          </a:xfrm>
          <a:prstGeom prst="rect">
            <a:avLst/>
          </a:prstGeom>
          <a:ln w="28575">
            <a:solidFill>
              <a:srgbClr val="FF0000"/>
            </a:solidFill>
          </a:ln>
        </p:spPr>
      </p:pic>
      <p:sp>
        <p:nvSpPr>
          <p:cNvPr id="6" name="Thought Bubble: Cloud 5">
            <a:extLst>
              <a:ext uri="{FF2B5EF4-FFF2-40B4-BE49-F238E27FC236}">
                <a16:creationId xmlns:a16="http://schemas.microsoft.com/office/drawing/2014/main" id="{303F2588-C888-7F6B-4B09-5CC12384A7C2}"/>
              </a:ext>
            </a:extLst>
          </p:cNvPr>
          <p:cNvSpPr/>
          <p:nvPr/>
        </p:nvSpPr>
        <p:spPr>
          <a:xfrm>
            <a:off x="6863137" y="3429000"/>
            <a:ext cx="2116476" cy="1790272"/>
          </a:xfrm>
          <a:prstGeom prst="cloudCallout">
            <a:avLst>
              <a:gd name="adj1" fmla="val -69862"/>
              <a:gd name="adj2" fmla="val -29322"/>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Repository</a:t>
            </a:r>
          </a:p>
        </p:txBody>
      </p:sp>
    </p:spTree>
    <p:extLst>
      <p:ext uri="{BB962C8B-B14F-4D97-AF65-F5344CB8AC3E}">
        <p14:creationId xmlns:p14="http://schemas.microsoft.com/office/powerpoint/2010/main" val="34920497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E9841-22F1-45E5-D8DD-91C5E11BBA9A}"/>
              </a:ext>
            </a:extLst>
          </p:cNvPr>
          <p:cNvSpPr>
            <a:spLocks noGrp="1"/>
          </p:cNvSpPr>
          <p:nvPr>
            <p:ph type="title"/>
          </p:nvPr>
        </p:nvSpPr>
        <p:spPr/>
        <p:txBody>
          <a:bodyPr/>
          <a:lstStyle/>
          <a:p>
            <a:r>
              <a:rPr lang="en-IN" dirty="0"/>
              <a:t>A Public Repository Example</a:t>
            </a:r>
          </a:p>
        </p:txBody>
      </p:sp>
      <p:sp>
        <p:nvSpPr>
          <p:cNvPr id="3" name="Content Placeholder 2">
            <a:extLst>
              <a:ext uri="{FF2B5EF4-FFF2-40B4-BE49-F238E27FC236}">
                <a16:creationId xmlns:a16="http://schemas.microsoft.com/office/drawing/2014/main" id="{D2F984DE-3A5B-B900-BEF4-05346B7B07C9}"/>
              </a:ext>
            </a:extLst>
          </p:cNvPr>
          <p:cNvSpPr>
            <a:spLocks noGrp="1"/>
          </p:cNvSpPr>
          <p:nvPr>
            <p:ph idx="1"/>
          </p:nvPr>
        </p:nvSpPr>
        <p:spPr/>
        <p:txBody>
          <a:bodyPr/>
          <a:lstStyle/>
          <a:p>
            <a:r>
              <a:rPr lang="en-IN" dirty="0"/>
              <a:t>Visit </a:t>
            </a:r>
            <a:r>
              <a:rPr lang="en-IN" dirty="0">
                <a:hlinkClick r:id="rId2"/>
              </a:rPr>
              <a:t>https://github.com/tensorflow/tensorflow</a:t>
            </a:r>
            <a:endParaRPr lang="en-IN" dirty="0"/>
          </a:p>
          <a:p>
            <a:r>
              <a:rPr lang="en-IN" dirty="0"/>
              <a:t>User </a:t>
            </a:r>
            <a:r>
              <a:rPr lang="en-IN" i="1" dirty="0" err="1"/>
              <a:t>tensorflow</a:t>
            </a:r>
            <a:r>
              <a:rPr lang="en-IN" dirty="0"/>
              <a:t> has created a repository called </a:t>
            </a:r>
            <a:r>
              <a:rPr lang="en-IN" i="1" dirty="0" err="1"/>
              <a:t>tensorflow</a:t>
            </a:r>
            <a:endParaRPr lang="en-IN" dirty="0"/>
          </a:p>
          <a:p>
            <a:r>
              <a:rPr lang="en-IN" dirty="0"/>
              <a:t>We should be able to open files, directories, etc</a:t>
            </a:r>
          </a:p>
          <a:p>
            <a:r>
              <a:rPr lang="en-IN" dirty="0"/>
              <a:t>One of the directories is also called </a:t>
            </a:r>
            <a:r>
              <a:rPr lang="en-IN" i="1" dirty="0" err="1"/>
              <a:t>tensorflow</a:t>
            </a:r>
            <a:r>
              <a:rPr lang="en-IN" dirty="0"/>
              <a:t>!</a:t>
            </a:r>
          </a:p>
          <a:p>
            <a:endParaRPr lang="en-IN" dirty="0"/>
          </a:p>
        </p:txBody>
      </p:sp>
    </p:spTree>
    <p:extLst>
      <p:ext uri="{BB962C8B-B14F-4D97-AF65-F5344CB8AC3E}">
        <p14:creationId xmlns:p14="http://schemas.microsoft.com/office/powerpoint/2010/main" val="15758245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804D9-CDAB-FE0B-913D-1C9F8179B0A9}"/>
              </a:ext>
            </a:extLst>
          </p:cNvPr>
          <p:cNvSpPr>
            <a:spLocks noGrp="1"/>
          </p:cNvSpPr>
          <p:nvPr>
            <p:ph type="title"/>
          </p:nvPr>
        </p:nvSpPr>
        <p:spPr/>
        <p:txBody>
          <a:bodyPr/>
          <a:lstStyle/>
          <a:p>
            <a:r>
              <a:rPr lang="en-IN" dirty="0"/>
              <a:t>Creating Our Own Repository: Two Options</a:t>
            </a:r>
          </a:p>
        </p:txBody>
      </p:sp>
      <p:sp>
        <p:nvSpPr>
          <p:cNvPr id="3" name="Content Placeholder 2">
            <a:extLst>
              <a:ext uri="{FF2B5EF4-FFF2-40B4-BE49-F238E27FC236}">
                <a16:creationId xmlns:a16="http://schemas.microsoft.com/office/drawing/2014/main" id="{32C69C80-3C8E-5DFB-FAEC-968A217B4C95}"/>
              </a:ext>
            </a:extLst>
          </p:cNvPr>
          <p:cNvSpPr>
            <a:spLocks noGrp="1"/>
          </p:cNvSpPr>
          <p:nvPr>
            <p:ph idx="1"/>
          </p:nvPr>
        </p:nvSpPr>
        <p:spPr/>
        <p:txBody>
          <a:bodyPr/>
          <a:lstStyle/>
          <a:p>
            <a:r>
              <a:rPr lang="en-IN" dirty="0"/>
              <a:t>Create a repository on our local machine first and then push it to GitHub</a:t>
            </a:r>
          </a:p>
          <a:p>
            <a:endParaRPr lang="en-IN" dirty="0"/>
          </a:p>
          <a:p>
            <a:endParaRPr lang="en-IN" dirty="0"/>
          </a:p>
          <a:p>
            <a:endParaRPr lang="en-IN" dirty="0"/>
          </a:p>
          <a:p>
            <a:r>
              <a:rPr lang="en-IN" dirty="0"/>
              <a:t>Create a repository on GitHub first and pull it onto our local machine</a:t>
            </a:r>
          </a:p>
        </p:txBody>
      </p:sp>
      <p:pic>
        <p:nvPicPr>
          <p:cNvPr id="1026" name="Picture 2" descr="All-in-one computer - Wikipedia">
            <a:extLst>
              <a:ext uri="{FF2B5EF4-FFF2-40B4-BE49-F238E27FC236}">
                <a16:creationId xmlns:a16="http://schemas.microsoft.com/office/drawing/2014/main" id="{16BF6614-A93D-EC8E-AC37-08FB03CA0F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658176" y="2524224"/>
            <a:ext cx="1281234" cy="962527"/>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F95225C5-FB35-A274-19A6-73F4B06A3DEC}"/>
              </a:ext>
            </a:extLst>
          </p:cNvPr>
          <p:cNvSpPr/>
          <p:nvPr/>
        </p:nvSpPr>
        <p:spPr>
          <a:xfrm>
            <a:off x="4273616" y="2524224"/>
            <a:ext cx="1309036" cy="808522"/>
          </a:xfrm>
          <a:prstGeom prst="rightArrow">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git push</a:t>
            </a:r>
          </a:p>
        </p:txBody>
      </p:sp>
      <p:pic>
        <p:nvPicPr>
          <p:cNvPr id="1028" name="Picture 4" descr="What Is GitHub? Definition, Uses, &amp; Getting Started">
            <a:extLst>
              <a:ext uri="{FF2B5EF4-FFF2-40B4-BE49-F238E27FC236}">
                <a16:creationId xmlns:a16="http://schemas.microsoft.com/office/drawing/2014/main" id="{EA182CC5-75FD-ADFB-2131-41FD105BCA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339739"/>
            <a:ext cx="1871827" cy="11774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What Is GitHub? Definition, Uses, &amp; Getting Started">
            <a:extLst>
              <a:ext uri="{FF2B5EF4-FFF2-40B4-BE49-F238E27FC236}">
                <a16:creationId xmlns:a16="http://schemas.microsoft.com/office/drawing/2014/main" id="{B8F3760D-5016-A54B-9FF7-D35EA6EB83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5906" y="4999472"/>
            <a:ext cx="1871827" cy="1177491"/>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2EF51D2E-FC9B-A4FA-5335-249EB8A1DE82}"/>
              </a:ext>
            </a:extLst>
          </p:cNvPr>
          <p:cNvSpPr/>
          <p:nvPr/>
        </p:nvSpPr>
        <p:spPr>
          <a:xfrm>
            <a:off x="4273616" y="5183957"/>
            <a:ext cx="1309036" cy="808522"/>
          </a:xfrm>
          <a:prstGeom prst="rightArrow">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git clone</a:t>
            </a:r>
          </a:p>
        </p:txBody>
      </p:sp>
      <p:pic>
        <p:nvPicPr>
          <p:cNvPr id="7" name="Picture 2" descr="All-in-one computer - Wikipedia">
            <a:extLst>
              <a:ext uri="{FF2B5EF4-FFF2-40B4-BE49-F238E27FC236}">
                <a16:creationId xmlns:a16="http://schemas.microsoft.com/office/drawing/2014/main" id="{E2E51283-91AF-CA07-EAF7-84EBF451D9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391296" y="5029952"/>
            <a:ext cx="1281234" cy="962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95658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804D9-CDAB-FE0B-913D-1C9F8179B0A9}"/>
              </a:ext>
            </a:extLst>
          </p:cNvPr>
          <p:cNvSpPr>
            <a:spLocks noGrp="1"/>
          </p:cNvSpPr>
          <p:nvPr>
            <p:ph type="title"/>
          </p:nvPr>
        </p:nvSpPr>
        <p:spPr/>
        <p:txBody>
          <a:bodyPr/>
          <a:lstStyle/>
          <a:p>
            <a:r>
              <a:rPr lang="en-IN" dirty="0"/>
              <a:t>Creating Our Own Repository – Option 1 – Create on the Local Machine</a:t>
            </a:r>
          </a:p>
        </p:txBody>
      </p:sp>
      <p:sp>
        <p:nvSpPr>
          <p:cNvPr id="3" name="Content Placeholder 2">
            <a:extLst>
              <a:ext uri="{FF2B5EF4-FFF2-40B4-BE49-F238E27FC236}">
                <a16:creationId xmlns:a16="http://schemas.microsoft.com/office/drawing/2014/main" id="{32C69C80-3C8E-5DFB-FAEC-968A217B4C95}"/>
              </a:ext>
            </a:extLst>
          </p:cNvPr>
          <p:cNvSpPr>
            <a:spLocks noGrp="1"/>
          </p:cNvSpPr>
          <p:nvPr>
            <p:ph idx="1"/>
          </p:nvPr>
        </p:nvSpPr>
        <p:spPr/>
        <p:txBody>
          <a:bodyPr/>
          <a:lstStyle/>
          <a:p>
            <a:r>
              <a:rPr lang="en-IN" b="1" dirty="0"/>
              <a:t>git </a:t>
            </a:r>
            <a:r>
              <a:rPr lang="en-IN" b="1" dirty="0" err="1"/>
              <a:t>init</a:t>
            </a:r>
            <a:endParaRPr lang="en-IN" b="1" dirty="0"/>
          </a:p>
          <a:p>
            <a:pPr lvl="1"/>
            <a:r>
              <a:rPr lang="en-IN" dirty="0"/>
              <a:t>Initializes a git repository on our local machine</a:t>
            </a:r>
          </a:p>
          <a:p>
            <a:pPr lvl="1"/>
            <a:r>
              <a:rPr lang="en-IN" dirty="0"/>
              <a:t>We need to run this command only once at the beginning of a project</a:t>
            </a:r>
          </a:p>
          <a:p>
            <a:pPr lvl="1"/>
            <a:r>
              <a:rPr lang="en-IN" dirty="0"/>
              <a:t>Git creates a hidden .git file inside the specified directory to manage its work</a:t>
            </a:r>
          </a:p>
          <a:p>
            <a:r>
              <a:rPr lang="en-IN" b="1" dirty="0"/>
              <a:t>git status</a:t>
            </a:r>
          </a:p>
          <a:p>
            <a:pPr lvl="1"/>
            <a:r>
              <a:rPr lang="en-IN" dirty="0"/>
              <a:t>Provides the status of our git repository</a:t>
            </a:r>
          </a:p>
          <a:p>
            <a:pPr lvl="1"/>
            <a:endParaRPr lang="en-IN" dirty="0"/>
          </a:p>
        </p:txBody>
      </p:sp>
    </p:spTree>
    <p:extLst>
      <p:ext uri="{BB962C8B-B14F-4D97-AF65-F5344CB8AC3E}">
        <p14:creationId xmlns:p14="http://schemas.microsoft.com/office/powerpoint/2010/main" val="10088199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8C0B3-50C3-F6FB-DCAE-5391C98865B3}"/>
              </a:ext>
            </a:extLst>
          </p:cNvPr>
          <p:cNvSpPr>
            <a:spLocks noGrp="1"/>
          </p:cNvSpPr>
          <p:nvPr>
            <p:ph type="title"/>
          </p:nvPr>
        </p:nvSpPr>
        <p:spPr/>
        <p:txBody>
          <a:bodyPr/>
          <a:lstStyle/>
          <a:p>
            <a:r>
              <a:rPr lang="en-IN" dirty="0"/>
              <a:t>Using git </a:t>
            </a:r>
            <a:r>
              <a:rPr lang="en-IN" dirty="0" err="1"/>
              <a:t>init</a:t>
            </a:r>
            <a:endParaRPr lang="en-IN" dirty="0"/>
          </a:p>
        </p:txBody>
      </p:sp>
      <p:sp>
        <p:nvSpPr>
          <p:cNvPr id="3" name="Content Placeholder 2">
            <a:extLst>
              <a:ext uri="{FF2B5EF4-FFF2-40B4-BE49-F238E27FC236}">
                <a16:creationId xmlns:a16="http://schemas.microsoft.com/office/drawing/2014/main" id="{3206B085-472F-1200-FB47-DF0052217DAE}"/>
              </a:ext>
            </a:extLst>
          </p:cNvPr>
          <p:cNvSpPr>
            <a:spLocks noGrp="1"/>
          </p:cNvSpPr>
          <p:nvPr>
            <p:ph idx="1"/>
          </p:nvPr>
        </p:nvSpPr>
        <p:spPr/>
        <p:txBody>
          <a:bodyPr>
            <a:normAutofit/>
          </a:bodyPr>
          <a:lstStyle/>
          <a:p>
            <a:r>
              <a:rPr lang="en-IN" sz="2400" dirty="0"/>
              <a:t>Create a directory hello-from-git somewhere on the local drive (e.g. C:\delthis\hello-from-git)</a:t>
            </a:r>
          </a:p>
          <a:p>
            <a:r>
              <a:rPr lang="en-IN" sz="2400" dirty="0"/>
              <a:t>To enable tracking of this folder by git, in the folder, run </a:t>
            </a:r>
            <a:r>
              <a:rPr lang="en-IN" sz="2400" b="1" dirty="0"/>
              <a:t>git </a:t>
            </a:r>
            <a:r>
              <a:rPr lang="en-IN" sz="2400" b="1" dirty="0" err="1"/>
              <a:t>init</a:t>
            </a:r>
            <a:endParaRPr lang="en-IN" sz="2400" dirty="0"/>
          </a:p>
          <a:p>
            <a:r>
              <a:rPr lang="en-IN" sz="2400" dirty="0"/>
              <a:t>Create </a:t>
            </a:r>
            <a:r>
              <a:rPr lang="en-IN" sz="2400" b="1" dirty="0"/>
              <a:t>file1.txt</a:t>
            </a:r>
            <a:r>
              <a:rPr lang="en-IN" sz="2400" dirty="0"/>
              <a:t> in this folder in some text editor (e.g. C:\delthis\hello-from-git\file1)</a:t>
            </a:r>
            <a:endParaRPr lang="en-IN" sz="2400" b="1" dirty="0"/>
          </a:p>
          <a:p>
            <a:r>
              <a:rPr lang="en-IN" sz="2400" dirty="0"/>
              <a:t>Type </a:t>
            </a:r>
            <a:r>
              <a:rPr lang="en-IN" sz="2400" i="1" dirty="0"/>
              <a:t>Hello World from Git</a:t>
            </a:r>
            <a:r>
              <a:rPr lang="en-IN" sz="2400" dirty="0"/>
              <a:t> in the file and save it</a:t>
            </a:r>
          </a:p>
          <a:p>
            <a:r>
              <a:rPr lang="en-IN" sz="2400" dirty="0"/>
              <a:t>On the command prompt, type </a:t>
            </a:r>
            <a:r>
              <a:rPr lang="en-IN" sz="2400" b="1" dirty="0"/>
              <a:t>git status</a:t>
            </a:r>
            <a:endParaRPr lang="en-IN" sz="2400" dirty="0"/>
          </a:p>
        </p:txBody>
      </p:sp>
      <p:pic>
        <p:nvPicPr>
          <p:cNvPr id="5" name="Picture 4">
            <a:extLst>
              <a:ext uri="{FF2B5EF4-FFF2-40B4-BE49-F238E27FC236}">
                <a16:creationId xmlns:a16="http://schemas.microsoft.com/office/drawing/2014/main" id="{015783D3-6747-218A-CB10-1AE228A532C0}"/>
              </a:ext>
            </a:extLst>
          </p:cNvPr>
          <p:cNvPicPr>
            <a:picLocks noChangeAspect="1"/>
          </p:cNvPicPr>
          <p:nvPr/>
        </p:nvPicPr>
        <p:blipFill>
          <a:blip r:embed="rId2"/>
          <a:stretch>
            <a:fillRect/>
          </a:stretch>
        </p:blipFill>
        <p:spPr>
          <a:xfrm>
            <a:off x="5106255" y="4805201"/>
            <a:ext cx="6777451" cy="1944529"/>
          </a:xfrm>
          <a:prstGeom prst="rect">
            <a:avLst/>
          </a:prstGeom>
        </p:spPr>
      </p:pic>
    </p:spTree>
    <p:extLst>
      <p:ext uri="{BB962C8B-B14F-4D97-AF65-F5344CB8AC3E}">
        <p14:creationId xmlns:p14="http://schemas.microsoft.com/office/powerpoint/2010/main" val="21087699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27D9-8784-361B-D67D-9ABAD95F05EF}"/>
              </a:ext>
            </a:extLst>
          </p:cNvPr>
          <p:cNvSpPr>
            <a:spLocks noGrp="1"/>
          </p:cNvSpPr>
          <p:nvPr>
            <p:ph type="title"/>
          </p:nvPr>
        </p:nvSpPr>
        <p:spPr/>
        <p:txBody>
          <a:bodyPr/>
          <a:lstStyle/>
          <a:p>
            <a:r>
              <a:rPr lang="en-IN" dirty="0"/>
              <a:t>Creating Our Own Repository – Option 2 – Creating a git Repository on GitHub</a:t>
            </a:r>
          </a:p>
        </p:txBody>
      </p:sp>
      <p:sp>
        <p:nvSpPr>
          <p:cNvPr id="3" name="Content Placeholder 2">
            <a:extLst>
              <a:ext uri="{FF2B5EF4-FFF2-40B4-BE49-F238E27FC236}">
                <a16:creationId xmlns:a16="http://schemas.microsoft.com/office/drawing/2014/main" id="{CFCE9A80-574F-D0F4-06B6-639B4DF567DF}"/>
              </a:ext>
            </a:extLst>
          </p:cNvPr>
          <p:cNvSpPr>
            <a:spLocks noGrp="1"/>
          </p:cNvSpPr>
          <p:nvPr>
            <p:ph idx="1"/>
          </p:nvPr>
        </p:nvSpPr>
        <p:spPr/>
        <p:txBody>
          <a:bodyPr/>
          <a:lstStyle/>
          <a:p>
            <a:r>
              <a:rPr lang="en-IN" dirty="0"/>
              <a:t>Go to </a:t>
            </a:r>
            <a:r>
              <a:rPr lang="en-IN" dirty="0" err="1"/>
              <a:t>gitHub</a:t>
            </a:r>
            <a:r>
              <a:rPr lang="en-IN" dirty="0"/>
              <a:t> website</a:t>
            </a:r>
          </a:p>
          <a:p>
            <a:r>
              <a:rPr lang="en-IN" dirty="0"/>
              <a:t>Make sure we are logged in</a:t>
            </a:r>
          </a:p>
          <a:p>
            <a:r>
              <a:rPr lang="en-IN" dirty="0"/>
              <a:t>Click on the New button here if we already have some repositories</a:t>
            </a:r>
          </a:p>
          <a:p>
            <a:endParaRPr lang="en-IN" dirty="0"/>
          </a:p>
          <a:p>
            <a:endParaRPr lang="en-IN" dirty="0"/>
          </a:p>
          <a:p>
            <a:r>
              <a:rPr lang="en-IN" dirty="0"/>
              <a:t>Otherwise, we will see a </a:t>
            </a:r>
            <a:r>
              <a:rPr lang="en-IN" i="1" dirty="0"/>
              <a:t>Create Repository </a:t>
            </a:r>
            <a:r>
              <a:rPr lang="en-IN" dirty="0"/>
              <a:t>button for first-time users</a:t>
            </a:r>
          </a:p>
          <a:p>
            <a:r>
              <a:rPr lang="en-IN" dirty="0"/>
              <a:t>Go ahead and create a </a:t>
            </a:r>
            <a:r>
              <a:rPr lang="en-IN" dirty="0" err="1"/>
              <a:t>respository</a:t>
            </a:r>
            <a:endParaRPr lang="en-IN" dirty="0"/>
          </a:p>
        </p:txBody>
      </p:sp>
      <p:pic>
        <p:nvPicPr>
          <p:cNvPr id="5" name="Picture 4">
            <a:extLst>
              <a:ext uri="{FF2B5EF4-FFF2-40B4-BE49-F238E27FC236}">
                <a16:creationId xmlns:a16="http://schemas.microsoft.com/office/drawing/2014/main" id="{A7210810-EA01-E61D-8642-DF6C932EC818}"/>
              </a:ext>
            </a:extLst>
          </p:cNvPr>
          <p:cNvPicPr>
            <a:picLocks noChangeAspect="1"/>
          </p:cNvPicPr>
          <p:nvPr/>
        </p:nvPicPr>
        <p:blipFill>
          <a:blip r:embed="rId2"/>
          <a:stretch>
            <a:fillRect/>
          </a:stretch>
        </p:blipFill>
        <p:spPr>
          <a:xfrm>
            <a:off x="1747070" y="3296408"/>
            <a:ext cx="2800494" cy="704886"/>
          </a:xfrm>
          <a:prstGeom prst="rect">
            <a:avLst/>
          </a:prstGeom>
        </p:spPr>
      </p:pic>
    </p:spTree>
    <p:extLst>
      <p:ext uri="{BB962C8B-B14F-4D97-AF65-F5344CB8AC3E}">
        <p14:creationId xmlns:p14="http://schemas.microsoft.com/office/powerpoint/2010/main" val="2406463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40AD3-1A6F-533B-327E-C36E87424EBA}"/>
              </a:ext>
            </a:extLst>
          </p:cNvPr>
          <p:cNvSpPr>
            <a:spLocks noGrp="1"/>
          </p:cNvSpPr>
          <p:nvPr>
            <p:ph type="title"/>
          </p:nvPr>
        </p:nvSpPr>
        <p:spPr/>
        <p:txBody>
          <a:bodyPr/>
          <a:lstStyle/>
          <a:p>
            <a:r>
              <a:rPr lang="en-IN" dirty="0"/>
              <a:t>Version Control</a:t>
            </a:r>
          </a:p>
        </p:txBody>
      </p:sp>
      <p:sp>
        <p:nvSpPr>
          <p:cNvPr id="3" name="Content Placeholder 2">
            <a:extLst>
              <a:ext uri="{FF2B5EF4-FFF2-40B4-BE49-F238E27FC236}">
                <a16:creationId xmlns:a16="http://schemas.microsoft.com/office/drawing/2014/main" id="{53020B7B-63CF-DB4D-FA7F-2232E2A30753}"/>
              </a:ext>
            </a:extLst>
          </p:cNvPr>
          <p:cNvSpPr>
            <a:spLocks noGrp="1"/>
          </p:cNvSpPr>
          <p:nvPr>
            <p:ph idx="1"/>
          </p:nvPr>
        </p:nvSpPr>
        <p:spPr/>
        <p:txBody>
          <a:bodyPr/>
          <a:lstStyle/>
          <a:p>
            <a:r>
              <a:rPr lang="en-IN" dirty="0"/>
              <a:t>A </a:t>
            </a:r>
            <a:r>
              <a:rPr lang="en-IN" b="1" dirty="0"/>
              <a:t>Version Control System (VCS) </a:t>
            </a:r>
            <a:r>
              <a:rPr lang="en-IN" dirty="0"/>
              <a:t>allows us to track changes, undo changes, compare versions, work with the others, and much more</a:t>
            </a:r>
          </a:p>
          <a:p>
            <a:endParaRPr lang="en-IN" dirty="0"/>
          </a:p>
          <a:p>
            <a:r>
              <a:rPr lang="en-IN" dirty="0"/>
              <a:t>Example: Open Google Docs and open a document</a:t>
            </a:r>
          </a:p>
          <a:p>
            <a:r>
              <a:rPr lang="en-IN" dirty="0"/>
              <a:t>On the right side, the       button helps us go back to earlier versions, etc</a:t>
            </a:r>
          </a:p>
        </p:txBody>
      </p:sp>
      <p:pic>
        <p:nvPicPr>
          <p:cNvPr id="5" name="Picture 4">
            <a:extLst>
              <a:ext uri="{FF2B5EF4-FFF2-40B4-BE49-F238E27FC236}">
                <a16:creationId xmlns:a16="http://schemas.microsoft.com/office/drawing/2014/main" id="{F8BEC1A7-8016-B483-3801-8D14C4355191}"/>
              </a:ext>
            </a:extLst>
          </p:cNvPr>
          <p:cNvPicPr>
            <a:picLocks noChangeAspect="1"/>
          </p:cNvPicPr>
          <p:nvPr/>
        </p:nvPicPr>
        <p:blipFill>
          <a:blip r:embed="rId2"/>
          <a:stretch>
            <a:fillRect/>
          </a:stretch>
        </p:blipFill>
        <p:spPr>
          <a:xfrm>
            <a:off x="4271899" y="3791733"/>
            <a:ext cx="381020" cy="419122"/>
          </a:xfrm>
          <a:prstGeom prst="rect">
            <a:avLst/>
          </a:prstGeom>
        </p:spPr>
      </p:pic>
    </p:spTree>
    <p:extLst>
      <p:ext uri="{BB962C8B-B14F-4D97-AF65-F5344CB8AC3E}">
        <p14:creationId xmlns:p14="http://schemas.microsoft.com/office/powerpoint/2010/main" val="24421026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27D9-8784-361B-D67D-9ABAD95F05EF}"/>
              </a:ext>
            </a:extLst>
          </p:cNvPr>
          <p:cNvSpPr>
            <a:spLocks noGrp="1"/>
          </p:cNvSpPr>
          <p:nvPr>
            <p:ph type="title"/>
          </p:nvPr>
        </p:nvSpPr>
        <p:spPr/>
        <p:txBody>
          <a:bodyPr/>
          <a:lstStyle/>
          <a:p>
            <a:r>
              <a:rPr lang="en-IN" dirty="0"/>
              <a:t>Getting the git Repository On the Local Machine</a:t>
            </a:r>
          </a:p>
        </p:txBody>
      </p:sp>
      <p:sp>
        <p:nvSpPr>
          <p:cNvPr id="3" name="Content Placeholder 2">
            <a:extLst>
              <a:ext uri="{FF2B5EF4-FFF2-40B4-BE49-F238E27FC236}">
                <a16:creationId xmlns:a16="http://schemas.microsoft.com/office/drawing/2014/main" id="{CFCE9A80-574F-D0F4-06B6-639B4DF567DF}"/>
              </a:ext>
            </a:extLst>
          </p:cNvPr>
          <p:cNvSpPr>
            <a:spLocks noGrp="1"/>
          </p:cNvSpPr>
          <p:nvPr>
            <p:ph idx="1"/>
          </p:nvPr>
        </p:nvSpPr>
        <p:spPr/>
        <p:txBody>
          <a:bodyPr>
            <a:normAutofit lnSpcReduction="10000"/>
          </a:bodyPr>
          <a:lstStyle/>
          <a:p>
            <a:r>
              <a:rPr lang="en-IN" dirty="0"/>
              <a:t>Inside the repository, click on Code</a:t>
            </a:r>
          </a:p>
          <a:p>
            <a:r>
              <a:rPr lang="en-IN" dirty="0"/>
              <a:t>We can download zip</a:t>
            </a:r>
          </a:p>
          <a:p>
            <a:r>
              <a:rPr lang="en-IN" dirty="0"/>
              <a:t>Another option: Copy the https link shown on the </a:t>
            </a:r>
            <a:r>
              <a:rPr lang="en-IN" dirty="0" err="1"/>
              <a:t>Github</a:t>
            </a:r>
            <a:r>
              <a:rPr lang="en-IN" dirty="0"/>
              <a:t> site</a:t>
            </a:r>
          </a:p>
          <a:p>
            <a:r>
              <a:rPr lang="en-IN" dirty="0"/>
              <a:t>Open command prompt, go to a directory which is already not a repository (To verify, use </a:t>
            </a:r>
            <a:r>
              <a:rPr lang="en-IN" i="1" dirty="0"/>
              <a:t>git status</a:t>
            </a:r>
            <a:r>
              <a:rPr lang="en-IN" dirty="0"/>
              <a:t> – It should show no repository in that directory)</a:t>
            </a:r>
          </a:p>
          <a:p>
            <a:r>
              <a:rPr lang="en-IN" dirty="0"/>
              <a:t>Then type </a:t>
            </a:r>
            <a:r>
              <a:rPr lang="en-IN" b="1" dirty="0"/>
              <a:t>git clone </a:t>
            </a:r>
            <a:r>
              <a:rPr lang="en-IN" i="1" dirty="0"/>
              <a:t>pasted https link</a:t>
            </a:r>
            <a:endParaRPr lang="en-IN" dirty="0"/>
          </a:p>
          <a:p>
            <a:r>
              <a:rPr lang="en-IN" dirty="0"/>
              <a:t>It will clone the repository onto our local machine</a:t>
            </a:r>
          </a:p>
          <a:p>
            <a:r>
              <a:rPr lang="en-IN" dirty="0"/>
              <a:t>Note: This will only work for </a:t>
            </a:r>
            <a:r>
              <a:rPr lang="en-IN" dirty="0">
                <a:solidFill>
                  <a:srgbClr val="FF0000"/>
                </a:solidFill>
              </a:rPr>
              <a:t>public </a:t>
            </a:r>
            <a:r>
              <a:rPr lang="en-IN" dirty="0"/>
              <a:t>repositories – Try for a </a:t>
            </a:r>
            <a:r>
              <a:rPr lang="en-IN" dirty="0">
                <a:solidFill>
                  <a:srgbClr val="FF0000"/>
                </a:solidFill>
              </a:rPr>
              <a:t>private</a:t>
            </a:r>
            <a:r>
              <a:rPr lang="en-IN" dirty="0"/>
              <a:t> one and see what happens</a:t>
            </a:r>
          </a:p>
          <a:p>
            <a:endParaRPr lang="en-IN" dirty="0"/>
          </a:p>
          <a:p>
            <a:endParaRPr lang="en-IN" dirty="0"/>
          </a:p>
        </p:txBody>
      </p:sp>
    </p:spTree>
    <p:extLst>
      <p:ext uri="{BB962C8B-B14F-4D97-AF65-F5344CB8AC3E}">
        <p14:creationId xmlns:p14="http://schemas.microsoft.com/office/powerpoint/2010/main" val="32432480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6EEC9-4AC3-C59D-531E-4AE69853F559}"/>
              </a:ext>
            </a:extLst>
          </p:cNvPr>
          <p:cNvSpPr>
            <a:spLocks noGrp="1"/>
          </p:cNvSpPr>
          <p:nvPr>
            <p:ph type="title"/>
          </p:nvPr>
        </p:nvSpPr>
        <p:spPr/>
        <p:txBody>
          <a:bodyPr/>
          <a:lstStyle/>
          <a:p>
            <a:r>
              <a:rPr lang="en-IN" dirty="0"/>
              <a:t>Private Repositories</a:t>
            </a:r>
          </a:p>
        </p:txBody>
      </p:sp>
      <p:sp>
        <p:nvSpPr>
          <p:cNvPr id="3" name="Content Placeholder 2">
            <a:extLst>
              <a:ext uri="{FF2B5EF4-FFF2-40B4-BE49-F238E27FC236}">
                <a16:creationId xmlns:a16="http://schemas.microsoft.com/office/drawing/2014/main" id="{85EDA235-D4D1-9584-0C99-3A9FA7A20EA3}"/>
              </a:ext>
            </a:extLst>
          </p:cNvPr>
          <p:cNvSpPr>
            <a:spLocks noGrp="1"/>
          </p:cNvSpPr>
          <p:nvPr>
            <p:ph idx="1"/>
          </p:nvPr>
        </p:nvSpPr>
        <p:spPr/>
        <p:txBody>
          <a:bodyPr>
            <a:normAutofit fontScale="92500" lnSpcReduction="20000"/>
          </a:bodyPr>
          <a:lstStyle/>
          <a:p>
            <a:r>
              <a:rPr lang="en-IN" dirty="0"/>
              <a:t>To clone a private repository, we need to create a </a:t>
            </a:r>
            <a:r>
              <a:rPr lang="en-IN" i="1" dirty="0"/>
              <a:t>Personal Access Token (PAT)</a:t>
            </a:r>
            <a:r>
              <a:rPr lang="en-IN" dirty="0"/>
              <a:t> on github.com</a:t>
            </a:r>
          </a:p>
          <a:p>
            <a:r>
              <a:rPr lang="en-IN" dirty="0"/>
              <a:t>Our </a:t>
            </a:r>
            <a:r>
              <a:rPr lang="en-IN" i="1" dirty="0"/>
              <a:t>git clone </a:t>
            </a:r>
            <a:r>
              <a:rPr lang="en-IN" dirty="0"/>
              <a:t>command references this PAT</a:t>
            </a:r>
          </a:p>
          <a:p>
            <a:r>
              <a:rPr lang="en-IN" dirty="0"/>
              <a:t>Then open Settings-&gt;Profile or type the URL </a:t>
            </a:r>
            <a:r>
              <a:rPr lang="en-IN" dirty="0">
                <a:hlinkClick r:id="rId2"/>
              </a:rPr>
              <a:t>https://github.com/settings/profile</a:t>
            </a:r>
            <a:endParaRPr lang="en-IN" dirty="0"/>
          </a:p>
          <a:p>
            <a:r>
              <a:rPr lang="en-IN" dirty="0"/>
              <a:t>Go to Developer Settings</a:t>
            </a:r>
          </a:p>
          <a:p>
            <a:r>
              <a:rPr lang="en-IN" dirty="0"/>
              <a:t>Click on Personal access tokens -&gt; Tokens (classic)</a:t>
            </a:r>
          </a:p>
          <a:p>
            <a:r>
              <a:rPr lang="en-IN" dirty="0"/>
              <a:t>Click on Generate new token</a:t>
            </a:r>
          </a:p>
          <a:p>
            <a:r>
              <a:rPr lang="en-IN" dirty="0"/>
              <a:t>Confirm access using password</a:t>
            </a:r>
          </a:p>
          <a:p>
            <a:r>
              <a:rPr lang="en-IN" dirty="0"/>
              <a:t>Enter data about the token</a:t>
            </a:r>
          </a:p>
          <a:p>
            <a:r>
              <a:rPr lang="en-IN" dirty="0"/>
              <a:t>Copy the generated token</a:t>
            </a:r>
          </a:p>
          <a:p>
            <a:endParaRPr lang="en-IN" dirty="0"/>
          </a:p>
        </p:txBody>
      </p:sp>
    </p:spTree>
    <p:extLst>
      <p:ext uri="{BB962C8B-B14F-4D97-AF65-F5344CB8AC3E}">
        <p14:creationId xmlns:p14="http://schemas.microsoft.com/office/powerpoint/2010/main" val="29464698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1109D-175A-F250-E7BF-FBF7BDF245D9}"/>
              </a:ext>
            </a:extLst>
          </p:cNvPr>
          <p:cNvSpPr>
            <a:spLocks noGrp="1"/>
          </p:cNvSpPr>
          <p:nvPr>
            <p:ph type="title"/>
          </p:nvPr>
        </p:nvSpPr>
        <p:spPr/>
        <p:txBody>
          <a:bodyPr/>
          <a:lstStyle/>
          <a:p>
            <a:r>
              <a:rPr lang="en-IN" dirty="0"/>
              <a:t>Using PAT</a:t>
            </a:r>
          </a:p>
        </p:txBody>
      </p:sp>
      <p:sp>
        <p:nvSpPr>
          <p:cNvPr id="3" name="Content Placeholder 2">
            <a:extLst>
              <a:ext uri="{FF2B5EF4-FFF2-40B4-BE49-F238E27FC236}">
                <a16:creationId xmlns:a16="http://schemas.microsoft.com/office/drawing/2014/main" id="{42E77D20-743E-1EB4-54F8-7113055C3312}"/>
              </a:ext>
            </a:extLst>
          </p:cNvPr>
          <p:cNvSpPr>
            <a:spLocks noGrp="1"/>
          </p:cNvSpPr>
          <p:nvPr>
            <p:ph idx="1"/>
          </p:nvPr>
        </p:nvSpPr>
        <p:spPr/>
        <p:txBody>
          <a:bodyPr/>
          <a:lstStyle/>
          <a:p>
            <a:r>
              <a:rPr lang="en-IN" dirty="0"/>
              <a:t>To clone a repository, now we need to use syntax:</a:t>
            </a:r>
          </a:p>
          <a:p>
            <a:r>
              <a:rPr lang="en-IN" b="1" dirty="0"/>
              <a:t>git clone </a:t>
            </a:r>
            <a:r>
              <a:rPr lang="en-IN" b="1" dirty="0">
                <a:hlinkClick r:id="rId2"/>
              </a:rPr>
              <a:t>https://token@github.com/account/repo.git</a:t>
            </a:r>
            <a:endParaRPr lang="en-IN" b="1" dirty="0"/>
          </a:p>
          <a:p>
            <a:r>
              <a:rPr lang="en-IN" dirty="0"/>
              <a:t>Earlier, it was:</a:t>
            </a:r>
          </a:p>
          <a:p>
            <a:r>
              <a:rPr lang="en-IN" b="1" dirty="0"/>
              <a:t>git clone </a:t>
            </a:r>
            <a:r>
              <a:rPr lang="en-IN" b="1" dirty="0">
                <a:hlinkClick r:id="rId2"/>
              </a:rPr>
              <a:t>https://github.com/account/repo.git</a:t>
            </a:r>
            <a:endParaRPr lang="en-IN" b="1" dirty="0"/>
          </a:p>
          <a:p>
            <a:endParaRPr lang="en-IN" dirty="0"/>
          </a:p>
          <a:p>
            <a:r>
              <a:rPr lang="en-IN" dirty="0"/>
              <a:t>Example with the token: </a:t>
            </a:r>
          </a:p>
          <a:p>
            <a:r>
              <a:rPr lang="en-IN" dirty="0"/>
              <a:t>https://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@github.com/demo_account/my_java_project.git</a:t>
            </a:r>
          </a:p>
        </p:txBody>
      </p:sp>
    </p:spTree>
    <p:extLst>
      <p:ext uri="{BB962C8B-B14F-4D97-AF65-F5344CB8AC3E}">
        <p14:creationId xmlns:p14="http://schemas.microsoft.com/office/powerpoint/2010/main" val="18689276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BE4A71-D4C5-3312-A864-8D52839B9D79}"/>
              </a:ext>
            </a:extLst>
          </p:cNvPr>
          <p:cNvSpPr>
            <a:spLocks noGrp="1"/>
          </p:cNvSpPr>
          <p:nvPr>
            <p:ph type="title"/>
          </p:nvPr>
        </p:nvSpPr>
        <p:spPr/>
        <p:txBody>
          <a:bodyPr/>
          <a:lstStyle/>
          <a:p>
            <a:r>
              <a:rPr lang="en-IN" dirty="0"/>
              <a:t>Using git</a:t>
            </a:r>
          </a:p>
        </p:txBody>
      </p:sp>
      <p:sp>
        <p:nvSpPr>
          <p:cNvPr id="5" name="Text Placeholder 4">
            <a:extLst>
              <a:ext uri="{FF2B5EF4-FFF2-40B4-BE49-F238E27FC236}">
                <a16:creationId xmlns:a16="http://schemas.microsoft.com/office/drawing/2014/main" id="{DA0E127E-4499-FF2C-23B0-CCBA84A6DFA4}"/>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5744125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1DD352-17DE-96DF-2423-509952D5F52F}"/>
              </a:ext>
            </a:extLst>
          </p:cNvPr>
          <p:cNvSpPr>
            <a:spLocks noGrp="1"/>
          </p:cNvSpPr>
          <p:nvPr>
            <p:ph type="title"/>
          </p:nvPr>
        </p:nvSpPr>
        <p:spPr/>
        <p:txBody>
          <a:bodyPr/>
          <a:lstStyle/>
          <a:p>
            <a:r>
              <a:rPr lang="en-IN" dirty="0"/>
              <a:t>GitHub Workflow</a:t>
            </a:r>
          </a:p>
        </p:txBody>
      </p:sp>
      <p:pic>
        <p:nvPicPr>
          <p:cNvPr id="7" name="Content Placeholder 6">
            <a:extLst>
              <a:ext uri="{FF2B5EF4-FFF2-40B4-BE49-F238E27FC236}">
                <a16:creationId xmlns:a16="http://schemas.microsoft.com/office/drawing/2014/main" id="{959CA066-D997-3CCA-3535-58C457BDCF9F}"/>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98140" y="1734354"/>
            <a:ext cx="1487676" cy="1487676"/>
          </a:xfrm>
        </p:spPr>
      </p:pic>
      <p:pic>
        <p:nvPicPr>
          <p:cNvPr id="12" name="Picture 11">
            <a:extLst>
              <a:ext uri="{FF2B5EF4-FFF2-40B4-BE49-F238E27FC236}">
                <a16:creationId xmlns:a16="http://schemas.microsoft.com/office/drawing/2014/main" id="{46ED2DAE-93E4-8A49-12B3-928C8C59CBA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748443" y="1690688"/>
            <a:ext cx="2605357" cy="1465513"/>
          </a:xfrm>
          <a:prstGeom prst="rect">
            <a:avLst/>
          </a:prstGeom>
        </p:spPr>
      </p:pic>
    </p:spTree>
    <p:extLst>
      <p:ext uri="{BB962C8B-B14F-4D97-AF65-F5344CB8AC3E}">
        <p14:creationId xmlns:p14="http://schemas.microsoft.com/office/powerpoint/2010/main" val="3771387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1DD352-17DE-96DF-2423-509952D5F52F}"/>
              </a:ext>
            </a:extLst>
          </p:cNvPr>
          <p:cNvSpPr>
            <a:spLocks noGrp="1"/>
          </p:cNvSpPr>
          <p:nvPr>
            <p:ph type="title"/>
          </p:nvPr>
        </p:nvSpPr>
        <p:spPr/>
        <p:txBody>
          <a:bodyPr/>
          <a:lstStyle/>
          <a:p>
            <a:r>
              <a:rPr lang="en-IN" dirty="0"/>
              <a:t>GitHub Workflow</a:t>
            </a:r>
          </a:p>
        </p:txBody>
      </p:sp>
      <p:pic>
        <p:nvPicPr>
          <p:cNvPr id="7" name="Content Placeholder 6">
            <a:extLst>
              <a:ext uri="{FF2B5EF4-FFF2-40B4-BE49-F238E27FC236}">
                <a16:creationId xmlns:a16="http://schemas.microsoft.com/office/drawing/2014/main" id="{959CA066-D997-3CCA-3535-58C457BDCF9F}"/>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98140" y="1643668"/>
            <a:ext cx="1487676" cy="1487676"/>
          </a:xfrm>
        </p:spPr>
      </p:pic>
      <p:pic>
        <p:nvPicPr>
          <p:cNvPr id="12" name="Picture 11">
            <a:extLst>
              <a:ext uri="{FF2B5EF4-FFF2-40B4-BE49-F238E27FC236}">
                <a16:creationId xmlns:a16="http://schemas.microsoft.com/office/drawing/2014/main" id="{46ED2DAE-93E4-8A49-12B3-928C8C59CBA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748443" y="1600002"/>
            <a:ext cx="2605357" cy="1465513"/>
          </a:xfrm>
          <a:prstGeom prst="rect">
            <a:avLst/>
          </a:prstGeom>
        </p:spPr>
      </p:pic>
      <p:sp>
        <p:nvSpPr>
          <p:cNvPr id="2" name="Flowchart: Multidocument 1">
            <a:extLst>
              <a:ext uri="{FF2B5EF4-FFF2-40B4-BE49-F238E27FC236}">
                <a16:creationId xmlns:a16="http://schemas.microsoft.com/office/drawing/2014/main" id="{951EDACD-1A14-83D5-68BD-65A522839F6B}"/>
              </a:ext>
            </a:extLst>
          </p:cNvPr>
          <p:cNvSpPr/>
          <p:nvPr/>
        </p:nvSpPr>
        <p:spPr>
          <a:xfrm>
            <a:off x="8848616" y="3601553"/>
            <a:ext cx="2405009" cy="1890053"/>
          </a:xfrm>
          <a:prstGeom prst="flowChartMultidocumen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9D40086D-0AD4-7028-83B9-CD50D8E4D838}"/>
              </a:ext>
            </a:extLst>
          </p:cNvPr>
          <p:cNvSpPr txBox="1"/>
          <p:nvPr/>
        </p:nvSpPr>
        <p:spPr>
          <a:xfrm>
            <a:off x="8848616" y="5704478"/>
            <a:ext cx="2021442" cy="646331"/>
          </a:xfrm>
          <a:prstGeom prst="rect">
            <a:avLst/>
          </a:prstGeom>
          <a:noFill/>
        </p:spPr>
        <p:txBody>
          <a:bodyPr wrap="square" rtlCol="0">
            <a:spAutoFit/>
          </a:bodyPr>
          <a:lstStyle/>
          <a:p>
            <a:pPr algn="ctr"/>
            <a:r>
              <a:rPr lang="en-IN" b="1" dirty="0"/>
              <a:t>Create repository on GitHub</a:t>
            </a:r>
          </a:p>
        </p:txBody>
      </p:sp>
      <p:sp>
        <p:nvSpPr>
          <p:cNvPr id="5" name="TextBox 4">
            <a:extLst>
              <a:ext uri="{FF2B5EF4-FFF2-40B4-BE49-F238E27FC236}">
                <a16:creationId xmlns:a16="http://schemas.microsoft.com/office/drawing/2014/main" id="{D41D21C9-F39B-8A13-FF25-92C16C48666D}"/>
              </a:ext>
            </a:extLst>
          </p:cNvPr>
          <p:cNvSpPr txBox="1"/>
          <p:nvPr/>
        </p:nvSpPr>
        <p:spPr>
          <a:xfrm>
            <a:off x="4469259" y="3531454"/>
            <a:ext cx="2095928" cy="400110"/>
          </a:xfrm>
          <a:prstGeom prst="rect">
            <a:avLst/>
          </a:prstGeom>
          <a:noFill/>
        </p:spPr>
        <p:txBody>
          <a:bodyPr wrap="square" rtlCol="0">
            <a:spAutoFit/>
          </a:bodyPr>
          <a:lstStyle/>
          <a:p>
            <a:pPr algn="ctr"/>
            <a:r>
              <a:rPr lang="en-IN" sz="2000" b="1" dirty="0"/>
              <a:t>git clone</a:t>
            </a:r>
            <a:endParaRPr lang="en-IN" b="1" dirty="0"/>
          </a:p>
        </p:txBody>
      </p:sp>
      <p:cxnSp>
        <p:nvCxnSpPr>
          <p:cNvPr id="8" name="Connector: Curved 7">
            <a:extLst>
              <a:ext uri="{FF2B5EF4-FFF2-40B4-BE49-F238E27FC236}">
                <a16:creationId xmlns:a16="http://schemas.microsoft.com/office/drawing/2014/main" id="{4F4FBE33-9853-16F0-93BB-F16EF709481F}"/>
              </a:ext>
            </a:extLst>
          </p:cNvPr>
          <p:cNvCxnSpPr>
            <a:cxnSpLocks/>
          </p:cNvCxnSpPr>
          <p:nvPr/>
        </p:nvCxnSpPr>
        <p:spPr>
          <a:xfrm rot="10800000">
            <a:off x="6096000" y="3731509"/>
            <a:ext cx="2532578" cy="1220637"/>
          </a:xfrm>
          <a:prstGeom prst="curvedConnector3">
            <a:avLst/>
          </a:prstGeom>
          <a:ln w="15875">
            <a:solidFill>
              <a:srgbClr val="7030A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9C38A73-D5BD-A33D-5352-460F70031D52}"/>
              </a:ext>
            </a:extLst>
          </p:cNvPr>
          <p:cNvCxnSpPr>
            <a:cxnSpLocks/>
          </p:cNvCxnSpPr>
          <p:nvPr/>
        </p:nvCxnSpPr>
        <p:spPr>
          <a:xfrm rot="10800000">
            <a:off x="2885816" y="2671282"/>
            <a:ext cx="1907506" cy="1100947"/>
          </a:xfrm>
          <a:prstGeom prst="curvedConnector3">
            <a:avLst/>
          </a:prstGeom>
          <a:ln w="15875">
            <a:solidFill>
              <a:srgbClr val="7030A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 name="Flowchart: Multidocument 12">
            <a:extLst>
              <a:ext uri="{FF2B5EF4-FFF2-40B4-BE49-F238E27FC236}">
                <a16:creationId xmlns:a16="http://schemas.microsoft.com/office/drawing/2014/main" id="{2B8481A6-2CA9-79CD-2171-8CE65FDCBCEF}"/>
              </a:ext>
            </a:extLst>
          </p:cNvPr>
          <p:cNvSpPr/>
          <p:nvPr/>
        </p:nvSpPr>
        <p:spPr>
          <a:xfrm>
            <a:off x="9001016" y="3753953"/>
            <a:ext cx="2405009" cy="1890053"/>
          </a:xfrm>
          <a:prstGeom prst="flowChartMultidocumen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Flowchart: Multidocument 13">
            <a:extLst>
              <a:ext uri="{FF2B5EF4-FFF2-40B4-BE49-F238E27FC236}">
                <a16:creationId xmlns:a16="http://schemas.microsoft.com/office/drawing/2014/main" id="{97B176CD-8644-53A3-BE6C-AFAC86C9BA4A}"/>
              </a:ext>
            </a:extLst>
          </p:cNvPr>
          <p:cNvSpPr/>
          <p:nvPr/>
        </p:nvSpPr>
        <p:spPr>
          <a:xfrm>
            <a:off x="1705510" y="1795156"/>
            <a:ext cx="667821" cy="615860"/>
          </a:xfrm>
          <a:prstGeom prst="flowChartMultidocumen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675768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1DD352-17DE-96DF-2423-509952D5F52F}"/>
              </a:ext>
            </a:extLst>
          </p:cNvPr>
          <p:cNvSpPr>
            <a:spLocks noGrp="1"/>
          </p:cNvSpPr>
          <p:nvPr>
            <p:ph type="title"/>
          </p:nvPr>
        </p:nvSpPr>
        <p:spPr/>
        <p:txBody>
          <a:bodyPr/>
          <a:lstStyle/>
          <a:p>
            <a:r>
              <a:rPr lang="en-IN" dirty="0"/>
              <a:t>GitHub Workflow – Another Option</a:t>
            </a:r>
          </a:p>
        </p:txBody>
      </p:sp>
      <p:pic>
        <p:nvPicPr>
          <p:cNvPr id="7" name="Content Placeholder 6">
            <a:extLst>
              <a:ext uri="{FF2B5EF4-FFF2-40B4-BE49-F238E27FC236}">
                <a16:creationId xmlns:a16="http://schemas.microsoft.com/office/drawing/2014/main" id="{959CA066-D997-3CCA-3535-58C457BDCF9F}"/>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98140" y="1734354"/>
            <a:ext cx="1487676" cy="1487676"/>
          </a:xfrm>
        </p:spPr>
      </p:pic>
      <p:pic>
        <p:nvPicPr>
          <p:cNvPr id="12" name="Picture 11">
            <a:extLst>
              <a:ext uri="{FF2B5EF4-FFF2-40B4-BE49-F238E27FC236}">
                <a16:creationId xmlns:a16="http://schemas.microsoft.com/office/drawing/2014/main" id="{46ED2DAE-93E4-8A49-12B3-928C8C59CBA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748443" y="1690688"/>
            <a:ext cx="2605357" cy="1465513"/>
          </a:xfrm>
          <a:prstGeom prst="rect">
            <a:avLst/>
          </a:prstGeom>
        </p:spPr>
      </p:pic>
      <p:sp>
        <p:nvSpPr>
          <p:cNvPr id="2" name="TextBox 1">
            <a:extLst>
              <a:ext uri="{FF2B5EF4-FFF2-40B4-BE49-F238E27FC236}">
                <a16:creationId xmlns:a16="http://schemas.microsoft.com/office/drawing/2014/main" id="{4F9CE7F2-99DA-A011-8A78-F27F12AEB751}"/>
              </a:ext>
            </a:extLst>
          </p:cNvPr>
          <p:cNvSpPr txBox="1"/>
          <p:nvPr/>
        </p:nvSpPr>
        <p:spPr>
          <a:xfrm>
            <a:off x="976046" y="3716389"/>
            <a:ext cx="2095928" cy="400110"/>
          </a:xfrm>
          <a:prstGeom prst="rect">
            <a:avLst/>
          </a:prstGeom>
          <a:noFill/>
        </p:spPr>
        <p:txBody>
          <a:bodyPr wrap="square" rtlCol="0">
            <a:spAutoFit/>
          </a:bodyPr>
          <a:lstStyle/>
          <a:p>
            <a:pPr algn="ctr"/>
            <a:r>
              <a:rPr lang="en-IN" sz="2000" b="1" dirty="0"/>
              <a:t>git </a:t>
            </a:r>
            <a:r>
              <a:rPr lang="en-IN" sz="2000" b="1" dirty="0" err="1"/>
              <a:t>init</a:t>
            </a:r>
            <a:endParaRPr lang="en-IN" b="1" dirty="0"/>
          </a:p>
        </p:txBody>
      </p:sp>
      <p:sp>
        <p:nvSpPr>
          <p:cNvPr id="3" name="Flowchart: Multidocument 2">
            <a:extLst>
              <a:ext uri="{FF2B5EF4-FFF2-40B4-BE49-F238E27FC236}">
                <a16:creationId xmlns:a16="http://schemas.microsoft.com/office/drawing/2014/main" id="{09CE0FCF-E473-8FEF-308D-DEA36D182395}"/>
              </a:ext>
            </a:extLst>
          </p:cNvPr>
          <p:cNvSpPr/>
          <p:nvPr/>
        </p:nvSpPr>
        <p:spPr>
          <a:xfrm>
            <a:off x="1690099" y="1907939"/>
            <a:ext cx="667821" cy="615860"/>
          </a:xfrm>
          <a:prstGeom prst="flowChartMultidocumen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481992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8C0B3-50C3-F6FB-DCAE-5391C98865B3}"/>
              </a:ext>
            </a:extLst>
          </p:cNvPr>
          <p:cNvSpPr>
            <a:spLocks noGrp="1"/>
          </p:cNvSpPr>
          <p:nvPr>
            <p:ph type="title"/>
          </p:nvPr>
        </p:nvSpPr>
        <p:spPr/>
        <p:txBody>
          <a:bodyPr/>
          <a:lstStyle/>
          <a:p>
            <a:r>
              <a:rPr lang="en-IN" dirty="0"/>
              <a:t>Back to our Local Repository - Using git</a:t>
            </a:r>
          </a:p>
        </p:txBody>
      </p:sp>
      <p:sp>
        <p:nvSpPr>
          <p:cNvPr id="3" name="Content Placeholder 2">
            <a:extLst>
              <a:ext uri="{FF2B5EF4-FFF2-40B4-BE49-F238E27FC236}">
                <a16:creationId xmlns:a16="http://schemas.microsoft.com/office/drawing/2014/main" id="{3206B085-472F-1200-FB47-DF0052217DAE}"/>
              </a:ext>
            </a:extLst>
          </p:cNvPr>
          <p:cNvSpPr>
            <a:spLocks noGrp="1"/>
          </p:cNvSpPr>
          <p:nvPr>
            <p:ph idx="1"/>
          </p:nvPr>
        </p:nvSpPr>
        <p:spPr/>
        <p:txBody>
          <a:bodyPr/>
          <a:lstStyle/>
          <a:p>
            <a:r>
              <a:rPr lang="en-IN" dirty="0"/>
              <a:t>What does </a:t>
            </a:r>
            <a:r>
              <a:rPr lang="en-IN" b="1" dirty="0"/>
              <a:t>git </a:t>
            </a:r>
            <a:r>
              <a:rPr lang="en-IN" b="1" dirty="0" err="1"/>
              <a:t>init</a:t>
            </a:r>
            <a:r>
              <a:rPr lang="en-IN" dirty="0"/>
              <a:t>  mean? It means that file1 is in the Workspace/Working Directory</a:t>
            </a:r>
          </a:p>
        </p:txBody>
      </p:sp>
      <p:pic>
        <p:nvPicPr>
          <p:cNvPr id="6" name="Picture 5">
            <a:extLst>
              <a:ext uri="{FF2B5EF4-FFF2-40B4-BE49-F238E27FC236}">
                <a16:creationId xmlns:a16="http://schemas.microsoft.com/office/drawing/2014/main" id="{CB062CB1-EC92-AD0A-E64E-013946443163}"/>
              </a:ext>
            </a:extLst>
          </p:cNvPr>
          <p:cNvPicPr>
            <a:picLocks noChangeAspect="1"/>
          </p:cNvPicPr>
          <p:nvPr/>
        </p:nvPicPr>
        <p:blipFill>
          <a:blip r:embed="rId2"/>
          <a:stretch>
            <a:fillRect/>
          </a:stretch>
        </p:blipFill>
        <p:spPr>
          <a:xfrm>
            <a:off x="1422654" y="3101742"/>
            <a:ext cx="2769201" cy="2498301"/>
          </a:xfrm>
          <a:prstGeom prst="rect">
            <a:avLst/>
          </a:prstGeom>
        </p:spPr>
      </p:pic>
      <p:pic>
        <p:nvPicPr>
          <p:cNvPr id="8" name="Picture 7">
            <a:extLst>
              <a:ext uri="{FF2B5EF4-FFF2-40B4-BE49-F238E27FC236}">
                <a16:creationId xmlns:a16="http://schemas.microsoft.com/office/drawing/2014/main" id="{D1C59079-FADD-680D-C425-2AD533A7837B}"/>
              </a:ext>
            </a:extLst>
          </p:cNvPr>
          <p:cNvPicPr>
            <a:picLocks noChangeAspect="1"/>
          </p:cNvPicPr>
          <p:nvPr/>
        </p:nvPicPr>
        <p:blipFill>
          <a:blip r:embed="rId3"/>
          <a:stretch>
            <a:fillRect/>
          </a:stretch>
        </p:blipFill>
        <p:spPr>
          <a:xfrm>
            <a:off x="4397338" y="3334234"/>
            <a:ext cx="7440345" cy="2033316"/>
          </a:xfrm>
          <a:prstGeom prst="rect">
            <a:avLst/>
          </a:prstGeom>
        </p:spPr>
      </p:pic>
    </p:spTree>
    <p:extLst>
      <p:ext uri="{BB962C8B-B14F-4D97-AF65-F5344CB8AC3E}">
        <p14:creationId xmlns:p14="http://schemas.microsoft.com/office/powerpoint/2010/main" val="39421799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8C0B3-50C3-F6FB-DCAE-5391C98865B3}"/>
              </a:ext>
            </a:extLst>
          </p:cNvPr>
          <p:cNvSpPr>
            <a:spLocks noGrp="1"/>
          </p:cNvSpPr>
          <p:nvPr>
            <p:ph type="title"/>
          </p:nvPr>
        </p:nvSpPr>
        <p:spPr/>
        <p:txBody>
          <a:bodyPr/>
          <a:lstStyle/>
          <a:p>
            <a:r>
              <a:rPr lang="en-IN" dirty="0"/>
              <a:t>Adding the file to the Index/Staging Area</a:t>
            </a:r>
          </a:p>
        </p:txBody>
      </p:sp>
      <p:sp>
        <p:nvSpPr>
          <p:cNvPr id="3" name="Content Placeholder 2">
            <a:extLst>
              <a:ext uri="{FF2B5EF4-FFF2-40B4-BE49-F238E27FC236}">
                <a16:creationId xmlns:a16="http://schemas.microsoft.com/office/drawing/2014/main" id="{3206B085-472F-1200-FB47-DF0052217DAE}"/>
              </a:ext>
            </a:extLst>
          </p:cNvPr>
          <p:cNvSpPr>
            <a:spLocks noGrp="1"/>
          </p:cNvSpPr>
          <p:nvPr>
            <p:ph idx="1"/>
          </p:nvPr>
        </p:nvSpPr>
        <p:spPr/>
        <p:txBody>
          <a:bodyPr/>
          <a:lstStyle/>
          <a:p>
            <a:r>
              <a:rPr lang="en-IN" dirty="0"/>
              <a:t>git add file1</a:t>
            </a:r>
          </a:p>
        </p:txBody>
      </p:sp>
      <p:pic>
        <p:nvPicPr>
          <p:cNvPr id="5" name="Picture 4">
            <a:extLst>
              <a:ext uri="{FF2B5EF4-FFF2-40B4-BE49-F238E27FC236}">
                <a16:creationId xmlns:a16="http://schemas.microsoft.com/office/drawing/2014/main" id="{CDC6BB68-261A-381B-53F0-CCD80E63AE5E}"/>
              </a:ext>
            </a:extLst>
          </p:cNvPr>
          <p:cNvPicPr>
            <a:picLocks noChangeAspect="1"/>
          </p:cNvPicPr>
          <p:nvPr/>
        </p:nvPicPr>
        <p:blipFill>
          <a:blip r:embed="rId2"/>
          <a:stretch>
            <a:fillRect/>
          </a:stretch>
        </p:blipFill>
        <p:spPr>
          <a:xfrm>
            <a:off x="838199" y="2416998"/>
            <a:ext cx="3346931" cy="1908422"/>
          </a:xfrm>
          <a:prstGeom prst="rect">
            <a:avLst/>
          </a:prstGeom>
        </p:spPr>
      </p:pic>
      <p:pic>
        <p:nvPicPr>
          <p:cNvPr id="9" name="Picture 8">
            <a:extLst>
              <a:ext uri="{FF2B5EF4-FFF2-40B4-BE49-F238E27FC236}">
                <a16:creationId xmlns:a16="http://schemas.microsoft.com/office/drawing/2014/main" id="{381D1824-FC5B-C216-EF61-6160116D5BCD}"/>
              </a:ext>
            </a:extLst>
          </p:cNvPr>
          <p:cNvPicPr>
            <a:picLocks noChangeAspect="1"/>
          </p:cNvPicPr>
          <p:nvPr/>
        </p:nvPicPr>
        <p:blipFill>
          <a:blip r:embed="rId3"/>
          <a:stretch>
            <a:fillRect/>
          </a:stretch>
        </p:blipFill>
        <p:spPr>
          <a:xfrm>
            <a:off x="4889704" y="1974775"/>
            <a:ext cx="5905804" cy="2908449"/>
          </a:xfrm>
          <a:prstGeom prst="rect">
            <a:avLst/>
          </a:prstGeom>
        </p:spPr>
      </p:pic>
    </p:spTree>
    <p:extLst>
      <p:ext uri="{BB962C8B-B14F-4D97-AF65-F5344CB8AC3E}">
        <p14:creationId xmlns:p14="http://schemas.microsoft.com/office/powerpoint/2010/main" val="14147192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8C0B3-50C3-F6FB-DCAE-5391C98865B3}"/>
              </a:ext>
            </a:extLst>
          </p:cNvPr>
          <p:cNvSpPr>
            <a:spLocks noGrp="1"/>
          </p:cNvSpPr>
          <p:nvPr>
            <p:ph type="title"/>
          </p:nvPr>
        </p:nvSpPr>
        <p:spPr/>
        <p:txBody>
          <a:bodyPr/>
          <a:lstStyle/>
          <a:p>
            <a:r>
              <a:rPr lang="en-IN" dirty="0"/>
              <a:t>Committing the file to the Local Repository</a:t>
            </a:r>
          </a:p>
        </p:txBody>
      </p:sp>
      <p:sp>
        <p:nvSpPr>
          <p:cNvPr id="3" name="Content Placeholder 2">
            <a:extLst>
              <a:ext uri="{FF2B5EF4-FFF2-40B4-BE49-F238E27FC236}">
                <a16:creationId xmlns:a16="http://schemas.microsoft.com/office/drawing/2014/main" id="{3206B085-472F-1200-FB47-DF0052217DAE}"/>
              </a:ext>
            </a:extLst>
          </p:cNvPr>
          <p:cNvSpPr>
            <a:spLocks noGrp="1"/>
          </p:cNvSpPr>
          <p:nvPr>
            <p:ph idx="1"/>
          </p:nvPr>
        </p:nvSpPr>
        <p:spPr/>
        <p:txBody>
          <a:bodyPr/>
          <a:lstStyle/>
          <a:p>
            <a:r>
              <a:rPr lang="en-IN" dirty="0"/>
              <a:t>git commit file1 -m “Our very first commit”</a:t>
            </a:r>
          </a:p>
          <a:p>
            <a:endParaRPr lang="en-IN" dirty="0"/>
          </a:p>
          <a:p>
            <a:endParaRPr lang="en-IN" dirty="0"/>
          </a:p>
          <a:p>
            <a:endParaRPr lang="en-IN" dirty="0"/>
          </a:p>
          <a:p>
            <a:endParaRPr lang="en-IN" dirty="0"/>
          </a:p>
          <a:p>
            <a:endParaRPr lang="en-IN" b="1" dirty="0"/>
          </a:p>
          <a:p>
            <a:r>
              <a:rPr lang="en-IN" b="1" dirty="0"/>
              <a:t>git status</a:t>
            </a:r>
            <a:r>
              <a:rPr lang="en-IN" dirty="0"/>
              <a:t> and </a:t>
            </a:r>
            <a:r>
              <a:rPr lang="en-IN" b="1" dirty="0"/>
              <a:t>git log</a:t>
            </a:r>
          </a:p>
        </p:txBody>
      </p:sp>
      <p:pic>
        <p:nvPicPr>
          <p:cNvPr id="6" name="Picture 5">
            <a:extLst>
              <a:ext uri="{FF2B5EF4-FFF2-40B4-BE49-F238E27FC236}">
                <a16:creationId xmlns:a16="http://schemas.microsoft.com/office/drawing/2014/main" id="{79AA6536-BF8A-7035-3DCF-A9FCBB5699AE}"/>
              </a:ext>
            </a:extLst>
          </p:cNvPr>
          <p:cNvPicPr>
            <a:picLocks noChangeAspect="1"/>
          </p:cNvPicPr>
          <p:nvPr/>
        </p:nvPicPr>
        <p:blipFill>
          <a:blip r:embed="rId2"/>
          <a:stretch>
            <a:fillRect/>
          </a:stretch>
        </p:blipFill>
        <p:spPr>
          <a:xfrm>
            <a:off x="838199" y="2342472"/>
            <a:ext cx="4325877" cy="2085690"/>
          </a:xfrm>
          <a:prstGeom prst="rect">
            <a:avLst/>
          </a:prstGeom>
        </p:spPr>
      </p:pic>
      <p:pic>
        <p:nvPicPr>
          <p:cNvPr id="8" name="Picture 7">
            <a:extLst>
              <a:ext uri="{FF2B5EF4-FFF2-40B4-BE49-F238E27FC236}">
                <a16:creationId xmlns:a16="http://schemas.microsoft.com/office/drawing/2014/main" id="{06348F82-FB83-B35F-B607-228EA79CA21D}"/>
              </a:ext>
            </a:extLst>
          </p:cNvPr>
          <p:cNvPicPr>
            <a:picLocks noChangeAspect="1"/>
          </p:cNvPicPr>
          <p:nvPr/>
        </p:nvPicPr>
        <p:blipFill>
          <a:blip r:embed="rId3"/>
          <a:stretch>
            <a:fillRect/>
          </a:stretch>
        </p:blipFill>
        <p:spPr>
          <a:xfrm>
            <a:off x="5287075" y="2639785"/>
            <a:ext cx="6904925" cy="1057734"/>
          </a:xfrm>
          <a:prstGeom prst="rect">
            <a:avLst/>
          </a:prstGeom>
        </p:spPr>
      </p:pic>
      <p:pic>
        <p:nvPicPr>
          <p:cNvPr id="11" name="Picture 10">
            <a:extLst>
              <a:ext uri="{FF2B5EF4-FFF2-40B4-BE49-F238E27FC236}">
                <a16:creationId xmlns:a16="http://schemas.microsoft.com/office/drawing/2014/main" id="{0B4A8E33-DABC-A832-BC3C-72CB6CF4462D}"/>
              </a:ext>
            </a:extLst>
          </p:cNvPr>
          <p:cNvPicPr>
            <a:picLocks noChangeAspect="1"/>
          </p:cNvPicPr>
          <p:nvPr/>
        </p:nvPicPr>
        <p:blipFill>
          <a:blip r:embed="rId4"/>
          <a:stretch>
            <a:fillRect/>
          </a:stretch>
        </p:blipFill>
        <p:spPr>
          <a:xfrm>
            <a:off x="5194609" y="4159698"/>
            <a:ext cx="6998123" cy="2399506"/>
          </a:xfrm>
          <a:prstGeom prst="rect">
            <a:avLst/>
          </a:prstGeom>
        </p:spPr>
      </p:pic>
    </p:spTree>
    <p:extLst>
      <p:ext uri="{BB962C8B-B14F-4D97-AF65-F5344CB8AC3E}">
        <p14:creationId xmlns:p14="http://schemas.microsoft.com/office/powerpoint/2010/main" val="6058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8ABFC-86DF-D452-F390-0E0B8A55AFCB}"/>
              </a:ext>
            </a:extLst>
          </p:cNvPr>
          <p:cNvSpPr>
            <a:spLocks noGrp="1"/>
          </p:cNvSpPr>
          <p:nvPr>
            <p:ph type="title"/>
          </p:nvPr>
        </p:nvSpPr>
        <p:spPr/>
        <p:txBody>
          <a:bodyPr/>
          <a:lstStyle/>
          <a:p>
            <a:r>
              <a:rPr lang="en-IN" dirty="0"/>
              <a:t>Version control example</a:t>
            </a:r>
          </a:p>
        </p:txBody>
      </p:sp>
      <p:sp>
        <p:nvSpPr>
          <p:cNvPr id="3" name="Content Placeholder 2">
            <a:extLst>
              <a:ext uri="{FF2B5EF4-FFF2-40B4-BE49-F238E27FC236}">
                <a16:creationId xmlns:a16="http://schemas.microsoft.com/office/drawing/2014/main" id="{B4DEB331-450A-36D3-4E52-11D7181A84B0}"/>
              </a:ext>
            </a:extLst>
          </p:cNvPr>
          <p:cNvSpPr>
            <a:spLocks noGrp="1"/>
          </p:cNvSpPr>
          <p:nvPr>
            <p:ph idx="1"/>
          </p:nvPr>
        </p:nvSpPr>
        <p:spPr/>
        <p:txBody>
          <a:bodyPr/>
          <a:lstStyle/>
          <a:p>
            <a:r>
              <a:rPr lang="en-IN" dirty="0"/>
              <a:t>Developer 1 wants to push version 1.0 of the code to an application server</a:t>
            </a:r>
          </a:p>
          <a:p>
            <a:endParaRPr lang="en-IN" dirty="0"/>
          </a:p>
          <a:p>
            <a:endParaRPr lang="en-IN" dirty="0"/>
          </a:p>
          <a:p>
            <a:endParaRPr lang="en-IN" dirty="0"/>
          </a:p>
          <a:p>
            <a:r>
              <a:rPr lang="en-IN" dirty="0"/>
              <a:t>After the push, the server runs code version 1.0</a:t>
            </a:r>
          </a:p>
        </p:txBody>
      </p:sp>
      <p:pic>
        <p:nvPicPr>
          <p:cNvPr id="5" name="Picture 4">
            <a:extLst>
              <a:ext uri="{FF2B5EF4-FFF2-40B4-BE49-F238E27FC236}">
                <a16:creationId xmlns:a16="http://schemas.microsoft.com/office/drawing/2014/main" id="{D387F0C3-128F-1426-303F-CB09B211D066}"/>
              </a:ext>
            </a:extLst>
          </p:cNvPr>
          <p:cNvPicPr>
            <a:picLocks noChangeAspect="1"/>
          </p:cNvPicPr>
          <p:nvPr/>
        </p:nvPicPr>
        <p:blipFill>
          <a:blip r:embed="rId2"/>
          <a:stretch>
            <a:fillRect/>
          </a:stretch>
        </p:blipFill>
        <p:spPr>
          <a:xfrm>
            <a:off x="2371267" y="2353156"/>
            <a:ext cx="3885695" cy="1528083"/>
          </a:xfrm>
          <a:prstGeom prst="rect">
            <a:avLst/>
          </a:prstGeom>
        </p:spPr>
      </p:pic>
      <p:pic>
        <p:nvPicPr>
          <p:cNvPr id="6" name="Picture 5">
            <a:extLst>
              <a:ext uri="{FF2B5EF4-FFF2-40B4-BE49-F238E27FC236}">
                <a16:creationId xmlns:a16="http://schemas.microsoft.com/office/drawing/2014/main" id="{764D27B5-8C77-A91E-562F-E111E9EE3228}"/>
              </a:ext>
            </a:extLst>
          </p:cNvPr>
          <p:cNvPicPr>
            <a:picLocks noChangeAspect="1"/>
          </p:cNvPicPr>
          <p:nvPr/>
        </p:nvPicPr>
        <p:blipFill>
          <a:blip r:embed="rId3"/>
          <a:stretch>
            <a:fillRect/>
          </a:stretch>
        </p:blipFill>
        <p:spPr>
          <a:xfrm>
            <a:off x="2371267" y="4840022"/>
            <a:ext cx="4146763" cy="1689187"/>
          </a:xfrm>
          <a:prstGeom prst="rect">
            <a:avLst/>
          </a:prstGeom>
        </p:spPr>
      </p:pic>
    </p:spTree>
    <p:extLst>
      <p:ext uri="{BB962C8B-B14F-4D97-AF65-F5344CB8AC3E}">
        <p14:creationId xmlns:p14="http://schemas.microsoft.com/office/powerpoint/2010/main" val="16075578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8C0B3-50C3-F6FB-DCAE-5391C98865B3}"/>
              </a:ext>
            </a:extLst>
          </p:cNvPr>
          <p:cNvSpPr>
            <a:spLocks noGrp="1"/>
          </p:cNvSpPr>
          <p:nvPr>
            <p:ph type="title"/>
          </p:nvPr>
        </p:nvSpPr>
        <p:spPr/>
        <p:txBody>
          <a:bodyPr/>
          <a:lstStyle/>
          <a:p>
            <a:r>
              <a:rPr lang="en-IN" dirty="0"/>
              <a:t>Pushing the file to GitHub – 1</a:t>
            </a:r>
          </a:p>
        </p:txBody>
      </p:sp>
      <p:sp>
        <p:nvSpPr>
          <p:cNvPr id="3" name="Content Placeholder 2">
            <a:extLst>
              <a:ext uri="{FF2B5EF4-FFF2-40B4-BE49-F238E27FC236}">
                <a16:creationId xmlns:a16="http://schemas.microsoft.com/office/drawing/2014/main" id="{3206B085-472F-1200-FB47-DF0052217DAE}"/>
              </a:ext>
            </a:extLst>
          </p:cNvPr>
          <p:cNvSpPr>
            <a:spLocks noGrp="1"/>
          </p:cNvSpPr>
          <p:nvPr>
            <p:ph idx="1"/>
          </p:nvPr>
        </p:nvSpPr>
        <p:spPr/>
        <p:txBody>
          <a:bodyPr>
            <a:normAutofit/>
          </a:bodyPr>
          <a:lstStyle/>
          <a:p>
            <a:r>
              <a:rPr lang="en-IN" dirty="0"/>
              <a:t>Go to </a:t>
            </a:r>
            <a:r>
              <a:rPr lang="en-IN" dirty="0" err="1"/>
              <a:t>gitHub</a:t>
            </a:r>
            <a:r>
              <a:rPr lang="en-IN" dirty="0"/>
              <a:t> and click on New repository</a:t>
            </a:r>
          </a:p>
          <a:p>
            <a:endParaRPr lang="en-IN" dirty="0"/>
          </a:p>
          <a:p>
            <a:endParaRPr lang="en-IN" dirty="0"/>
          </a:p>
          <a:p>
            <a:r>
              <a:rPr lang="en-IN" dirty="0"/>
              <a:t>Leave the other defaults and Create repository</a:t>
            </a:r>
          </a:p>
          <a:p>
            <a:r>
              <a:rPr lang="en-IN" dirty="0"/>
              <a:t>Copy the last three commands shown on the next page:</a:t>
            </a:r>
          </a:p>
          <a:p>
            <a:pPr lvl="1"/>
            <a:r>
              <a:rPr lang="en-US" dirty="0"/>
              <a:t>git branch -M main</a:t>
            </a:r>
          </a:p>
          <a:p>
            <a:pPr lvl="1"/>
            <a:r>
              <a:rPr lang="en-US" dirty="0"/>
              <a:t>git remote add origin https://github.com/newdelthis/hello-from-git.git</a:t>
            </a:r>
          </a:p>
          <a:p>
            <a:pPr lvl="1"/>
            <a:r>
              <a:rPr lang="en-US" dirty="0"/>
              <a:t>git push -u origin main</a:t>
            </a:r>
            <a:endParaRPr lang="en-IN" dirty="0"/>
          </a:p>
          <a:p>
            <a:endParaRPr lang="en-IN" dirty="0"/>
          </a:p>
          <a:p>
            <a:endParaRPr lang="en-IN" dirty="0"/>
          </a:p>
          <a:p>
            <a:endParaRPr lang="en-IN" dirty="0"/>
          </a:p>
          <a:p>
            <a:endParaRPr lang="en-IN" b="1" dirty="0"/>
          </a:p>
        </p:txBody>
      </p:sp>
      <p:pic>
        <p:nvPicPr>
          <p:cNvPr id="5" name="Picture 4">
            <a:extLst>
              <a:ext uri="{FF2B5EF4-FFF2-40B4-BE49-F238E27FC236}">
                <a16:creationId xmlns:a16="http://schemas.microsoft.com/office/drawing/2014/main" id="{1C8D3851-6576-432D-7D72-BCD9A10A25EA}"/>
              </a:ext>
            </a:extLst>
          </p:cNvPr>
          <p:cNvPicPr>
            <a:picLocks noChangeAspect="1"/>
          </p:cNvPicPr>
          <p:nvPr/>
        </p:nvPicPr>
        <p:blipFill>
          <a:blip r:embed="rId2"/>
          <a:stretch>
            <a:fillRect/>
          </a:stretch>
        </p:blipFill>
        <p:spPr>
          <a:xfrm>
            <a:off x="7438692" y="1690688"/>
            <a:ext cx="1835244" cy="965250"/>
          </a:xfrm>
          <a:prstGeom prst="rect">
            <a:avLst/>
          </a:prstGeom>
        </p:spPr>
      </p:pic>
      <p:pic>
        <p:nvPicPr>
          <p:cNvPr id="9" name="Picture 8">
            <a:extLst>
              <a:ext uri="{FF2B5EF4-FFF2-40B4-BE49-F238E27FC236}">
                <a16:creationId xmlns:a16="http://schemas.microsoft.com/office/drawing/2014/main" id="{AFDDB2EA-4395-72E9-0B47-3D568D424DC0}"/>
              </a:ext>
            </a:extLst>
          </p:cNvPr>
          <p:cNvPicPr>
            <a:picLocks noChangeAspect="1"/>
          </p:cNvPicPr>
          <p:nvPr/>
        </p:nvPicPr>
        <p:blipFill>
          <a:blip r:embed="rId3"/>
          <a:stretch>
            <a:fillRect/>
          </a:stretch>
        </p:blipFill>
        <p:spPr>
          <a:xfrm>
            <a:off x="993239" y="2407627"/>
            <a:ext cx="4184865" cy="850944"/>
          </a:xfrm>
          <a:prstGeom prst="rect">
            <a:avLst/>
          </a:prstGeom>
        </p:spPr>
      </p:pic>
    </p:spTree>
    <p:extLst>
      <p:ext uri="{BB962C8B-B14F-4D97-AF65-F5344CB8AC3E}">
        <p14:creationId xmlns:p14="http://schemas.microsoft.com/office/powerpoint/2010/main" val="5746371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8C0B3-50C3-F6FB-DCAE-5391C98865B3}"/>
              </a:ext>
            </a:extLst>
          </p:cNvPr>
          <p:cNvSpPr>
            <a:spLocks noGrp="1"/>
          </p:cNvSpPr>
          <p:nvPr>
            <p:ph type="title"/>
          </p:nvPr>
        </p:nvSpPr>
        <p:spPr/>
        <p:txBody>
          <a:bodyPr/>
          <a:lstStyle/>
          <a:p>
            <a:r>
              <a:rPr lang="en-IN" dirty="0"/>
              <a:t>Pushing the file to GitHub – 2</a:t>
            </a:r>
          </a:p>
        </p:txBody>
      </p:sp>
      <p:sp>
        <p:nvSpPr>
          <p:cNvPr id="3" name="Content Placeholder 2">
            <a:extLst>
              <a:ext uri="{FF2B5EF4-FFF2-40B4-BE49-F238E27FC236}">
                <a16:creationId xmlns:a16="http://schemas.microsoft.com/office/drawing/2014/main" id="{3206B085-472F-1200-FB47-DF0052217DAE}"/>
              </a:ext>
            </a:extLst>
          </p:cNvPr>
          <p:cNvSpPr>
            <a:spLocks noGrp="1"/>
          </p:cNvSpPr>
          <p:nvPr>
            <p:ph idx="1"/>
          </p:nvPr>
        </p:nvSpPr>
        <p:spPr/>
        <p:txBody>
          <a:bodyPr>
            <a:normAutofit/>
          </a:bodyPr>
          <a:lstStyle/>
          <a:p>
            <a:r>
              <a:rPr lang="en-IN" dirty="0"/>
              <a:t>Paste the three commands on the command prompt and press enter</a:t>
            </a:r>
            <a:endParaRPr lang="en-IN" b="1" dirty="0"/>
          </a:p>
        </p:txBody>
      </p:sp>
      <p:pic>
        <p:nvPicPr>
          <p:cNvPr id="6" name="Picture 5">
            <a:extLst>
              <a:ext uri="{FF2B5EF4-FFF2-40B4-BE49-F238E27FC236}">
                <a16:creationId xmlns:a16="http://schemas.microsoft.com/office/drawing/2014/main" id="{862E25F8-89EB-0E39-3D30-F9A9FDA13FE8}"/>
              </a:ext>
            </a:extLst>
          </p:cNvPr>
          <p:cNvPicPr>
            <a:picLocks noChangeAspect="1"/>
          </p:cNvPicPr>
          <p:nvPr/>
        </p:nvPicPr>
        <p:blipFill>
          <a:blip r:embed="rId2"/>
          <a:stretch>
            <a:fillRect/>
          </a:stretch>
        </p:blipFill>
        <p:spPr>
          <a:xfrm>
            <a:off x="924299" y="2509270"/>
            <a:ext cx="10515600" cy="3288597"/>
          </a:xfrm>
          <a:prstGeom prst="rect">
            <a:avLst/>
          </a:prstGeom>
        </p:spPr>
      </p:pic>
    </p:spTree>
    <p:extLst>
      <p:ext uri="{BB962C8B-B14F-4D97-AF65-F5344CB8AC3E}">
        <p14:creationId xmlns:p14="http://schemas.microsoft.com/office/powerpoint/2010/main" val="15118451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8C0B3-50C3-F6FB-DCAE-5391C98865B3}"/>
              </a:ext>
            </a:extLst>
          </p:cNvPr>
          <p:cNvSpPr>
            <a:spLocks noGrp="1"/>
          </p:cNvSpPr>
          <p:nvPr>
            <p:ph type="title"/>
          </p:nvPr>
        </p:nvSpPr>
        <p:spPr/>
        <p:txBody>
          <a:bodyPr/>
          <a:lstStyle/>
          <a:p>
            <a:r>
              <a:rPr lang="en-IN" dirty="0"/>
              <a:t>Pushing the file to GitHub – 3</a:t>
            </a:r>
          </a:p>
        </p:txBody>
      </p:sp>
      <p:sp>
        <p:nvSpPr>
          <p:cNvPr id="3" name="Content Placeholder 2">
            <a:extLst>
              <a:ext uri="{FF2B5EF4-FFF2-40B4-BE49-F238E27FC236}">
                <a16:creationId xmlns:a16="http://schemas.microsoft.com/office/drawing/2014/main" id="{3206B085-472F-1200-FB47-DF0052217DAE}"/>
              </a:ext>
            </a:extLst>
          </p:cNvPr>
          <p:cNvSpPr>
            <a:spLocks noGrp="1"/>
          </p:cNvSpPr>
          <p:nvPr>
            <p:ph idx="1"/>
          </p:nvPr>
        </p:nvSpPr>
        <p:spPr/>
        <p:txBody>
          <a:bodyPr>
            <a:normAutofit/>
          </a:bodyPr>
          <a:lstStyle/>
          <a:p>
            <a:r>
              <a:rPr lang="en-IN" dirty="0"/>
              <a:t>Verify the repository on the </a:t>
            </a:r>
            <a:r>
              <a:rPr lang="en-IN" dirty="0" err="1"/>
              <a:t>gitHub</a:t>
            </a:r>
            <a:r>
              <a:rPr lang="en-IN" dirty="0"/>
              <a:t> page by refreshing it</a:t>
            </a:r>
            <a:endParaRPr lang="en-IN" b="1" dirty="0"/>
          </a:p>
        </p:txBody>
      </p:sp>
      <p:pic>
        <p:nvPicPr>
          <p:cNvPr id="5" name="Picture 4">
            <a:extLst>
              <a:ext uri="{FF2B5EF4-FFF2-40B4-BE49-F238E27FC236}">
                <a16:creationId xmlns:a16="http://schemas.microsoft.com/office/drawing/2014/main" id="{9860A55D-1FFB-E3B9-A9E4-4D98546EE618}"/>
              </a:ext>
            </a:extLst>
          </p:cNvPr>
          <p:cNvPicPr>
            <a:picLocks noChangeAspect="1"/>
          </p:cNvPicPr>
          <p:nvPr/>
        </p:nvPicPr>
        <p:blipFill>
          <a:blip r:embed="rId2"/>
          <a:stretch>
            <a:fillRect/>
          </a:stretch>
        </p:blipFill>
        <p:spPr>
          <a:xfrm>
            <a:off x="1065298" y="2591521"/>
            <a:ext cx="8458635" cy="2819545"/>
          </a:xfrm>
          <a:prstGeom prst="rect">
            <a:avLst/>
          </a:prstGeom>
        </p:spPr>
      </p:pic>
    </p:spTree>
    <p:extLst>
      <p:ext uri="{BB962C8B-B14F-4D97-AF65-F5344CB8AC3E}">
        <p14:creationId xmlns:p14="http://schemas.microsoft.com/office/powerpoint/2010/main" val="37550646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8C0B3-50C3-F6FB-DCAE-5391C98865B3}"/>
              </a:ext>
            </a:extLst>
          </p:cNvPr>
          <p:cNvSpPr>
            <a:spLocks noGrp="1"/>
          </p:cNvSpPr>
          <p:nvPr>
            <p:ph type="title"/>
          </p:nvPr>
        </p:nvSpPr>
        <p:spPr/>
        <p:txBody>
          <a:bodyPr/>
          <a:lstStyle/>
          <a:p>
            <a:r>
              <a:rPr lang="en-IN" dirty="0"/>
              <a:t>Pushing the file to GitHub – 4</a:t>
            </a:r>
          </a:p>
        </p:txBody>
      </p:sp>
      <p:sp>
        <p:nvSpPr>
          <p:cNvPr id="3" name="Content Placeholder 2">
            <a:extLst>
              <a:ext uri="{FF2B5EF4-FFF2-40B4-BE49-F238E27FC236}">
                <a16:creationId xmlns:a16="http://schemas.microsoft.com/office/drawing/2014/main" id="{3206B085-472F-1200-FB47-DF0052217DAE}"/>
              </a:ext>
            </a:extLst>
          </p:cNvPr>
          <p:cNvSpPr>
            <a:spLocks noGrp="1"/>
          </p:cNvSpPr>
          <p:nvPr>
            <p:ph idx="1"/>
          </p:nvPr>
        </p:nvSpPr>
        <p:spPr/>
        <p:txBody>
          <a:bodyPr>
            <a:normAutofit/>
          </a:bodyPr>
          <a:lstStyle/>
          <a:p>
            <a:r>
              <a:rPr lang="en-IN" dirty="0"/>
              <a:t>End result</a:t>
            </a:r>
            <a:endParaRPr lang="en-IN" b="1" dirty="0"/>
          </a:p>
        </p:txBody>
      </p:sp>
      <p:pic>
        <p:nvPicPr>
          <p:cNvPr id="6" name="Picture 5">
            <a:extLst>
              <a:ext uri="{FF2B5EF4-FFF2-40B4-BE49-F238E27FC236}">
                <a16:creationId xmlns:a16="http://schemas.microsoft.com/office/drawing/2014/main" id="{93735EC5-C5D3-6CF8-3006-92554AADDADC}"/>
              </a:ext>
            </a:extLst>
          </p:cNvPr>
          <p:cNvPicPr>
            <a:picLocks noChangeAspect="1"/>
          </p:cNvPicPr>
          <p:nvPr/>
        </p:nvPicPr>
        <p:blipFill>
          <a:blip r:embed="rId2"/>
          <a:stretch>
            <a:fillRect/>
          </a:stretch>
        </p:blipFill>
        <p:spPr>
          <a:xfrm>
            <a:off x="1234973" y="2455542"/>
            <a:ext cx="9498652" cy="2907568"/>
          </a:xfrm>
          <a:prstGeom prst="rect">
            <a:avLst/>
          </a:prstGeom>
        </p:spPr>
      </p:pic>
    </p:spTree>
    <p:extLst>
      <p:ext uri="{BB962C8B-B14F-4D97-AF65-F5344CB8AC3E}">
        <p14:creationId xmlns:p14="http://schemas.microsoft.com/office/powerpoint/2010/main" val="28518143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EBD45-180B-C7F7-8BCC-CCC3EE145AFA}"/>
              </a:ext>
            </a:extLst>
          </p:cNvPr>
          <p:cNvSpPr>
            <a:spLocks noGrp="1"/>
          </p:cNvSpPr>
          <p:nvPr>
            <p:ph type="title"/>
          </p:nvPr>
        </p:nvSpPr>
        <p:spPr>
          <a:xfrm>
            <a:off x="838200" y="149369"/>
            <a:ext cx="10515600" cy="477356"/>
          </a:xfrm>
        </p:spPr>
        <p:txBody>
          <a:bodyPr>
            <a:normAutofit fontScale="90000"/>
          </a:bodyPr>
          <a:lstStyle/>
          <a:p>
            <a:r>
              <a:rPr lang="en-IN" dirty="0"/>
              <a:t>If you get Authentication Error …</a:t>
            </a:r>
          </a:p>
        </p:txBody>
      </p:sp>
      <p:sp>
        <p:nvSpPr>
          <p:cNvPr id="3" name="Content Placeholder 2">
            <a:extLst>
              <a:ext uri="{FF2B5EF4-FFF2-40B4-BE49-F238E27FC236}">
                <a16:creationId xmlns:a16="http://schemas.microsoft.com/office/drawing/2014/main" id="{C14C5D3F-EF42-EE14-954C-DE148FC3231D}"/>
              </a:ext>
            </a:extLst>
          </p:cNvPr>
          <p:cNvSpPr>
            <a:spLocks noGrp="1"/>
          </p:cNvSpPr>
          <p:nvPr>
            <p:ph idx="1"/>
          </p:nvPr>
        </p:nvSpPr>
        <p:spPr>
          <a:xfrm>
            <a:off x="365588" y="767386"/>
            <a:ext cx="11233935" cy="5489575"/>
          </a:xfrm>
        </p:spPr>
        <p:txBody>
          <a:bodyPr>
            <a:normAutofit fontScale="92500" lnSpcReduction="10000"/>
          </a:bodyPr>
          <a:lstStyle/>
          <a:p>
            <a:pPr algn="l">
              <a:buFont typeface="+mj-lt"/>
              <a:buAutoNum type="arabicPeriod"/>
            </a:pPr>
            <a:r>
              <a:rPr lang="en-US" b="0" i="0" dirty="0">
                <a:effectLst/>
              </a:rPr>
              <a:t>Log into GitHub with your username and password</a:t>
            </a:r>
          </a:p>
          <a:p>
            <a:pPr algn="l">
              <a:buFont typeface="+mj-lt"/>
              <a:buAutoNum type="arabicPeriod"/>
            </a:pPr>
            <a:r>
              <a:rPr lang="en-US" b="0" i="0" dirty="0">
                <a:effectLst/>
              </a:rPr>
              <a:t>Navigate to your GitHub account settings</a:t>
            </a:r>
          </a:p>
          <a:p>
            <a:pPr algn="l">
              <a:buFont typeface="+mj-lt"/>
              <a:buAutoNum type="arabicPeriod"/>
            </a:pPr>
            <a:r>
              <a:rPr lang="en-US" b="0" i="0" dirty="0">
                <a:effectLst/>
              </a:rPr>
              <a:t>Scroll down and click ‘Developer settings’ in the list of links to the left</a:t>
            </a:r>
          </a:p>
          <a:p>
            <a:pPr algn="l">
              <a:buFont typeface="+mj-lt"/>
              <a:buAutoNum type="arabicPeriod"/>
            </a:pPr>
            <a:r>
              <a:rPr lang="en-US" b="0" i="0" dirty="0">
                <a:effectLst/>
              </a:rPr>
              <a:t>Click the Personal access tokens link</a:t>
            </a:r>
          </a:p>
          <a:p>
            <a:pPr algn="l">
              <a:buFont typeface="+mj-lt"/>
              <a:buAutoNum type="arabicPeriod"/>
            </a:pPr>
            <a:r>
              <a:rPr lang="en-US" b="0" i="0" dirty="0">
                <a:effectLst/>
              </a:rPr>
              <a:t>Click the ‘Generate new token’ button</a:t>
            </a:r>
          </a:p>
          <a:p>
            <a:pPr algn="l">
              <a:buFont typeface="+mj-lt"/>
              <a:buAutoNum type="arabicPeriod"/>
            </a:pPr>
            <a:r>
              <a:rPr lang="en-US" b="0" i="0" dirty="0">
                <a:effectLst/>
              </a:rPr>
              <a:t>Add a ‘Note’ to describe the tokens usage</a:t>
            </a:r>
          </a:p>
          <a:p>
            <a:pPr algn="l">
              <a:buFont typeface="+mj-lt"/>
              <a:buAutoNum type="arabicPeriod"/>
            </a:pPr>
            <a:r>
              <a:rPr lang="en-US" b="0" i="0" dirty="0">
                <a:effectLst/>
              </a:rPr>
              <a:t>Set an expiration date for the GitHub personal access token</a:t>
            </a:r>
          </a:p>
          <a:p>
            <a:pPr algn="l">
              <a:buFont typeface="+mj-lt"/>
              <a:buAutoNum type="arabicPeriod"/>
            </a:pPr>
            <a:r>
              <a:rPr lang="en-US" b="0" i="0" dirty="0">
                <a:effectLst/>
              </a:rPr>
              <a:t>Select the appropriate authentication scope</a:t>
            </a:r>
          </a:p>
          <a:p>
            <a:pPr algn="l">
              <a:buFont typeface="+mj-lt"/>
              <a:buAutoNum type="arabicPeriod"/>
            </a:pPr>
            <a:r>
              <a:rPr lang="en-US" b="0" i="0" dirty="0">
                <a:effectLst/>
              </a:rPr>
              <a:t>Click the ‘Generate token’ button</a:t>
            </a:r>
          </a:p>
          <a:p>
            <a:pPr algn="l"/>
            <a:r>
              <a:rPr lang="en-US" b="0" i="0" dirty="0">
                <a:effectLst/>
              </a:rPr>
              <a:t>Then copy your personal access token before you navigate away from the page, as the token’s alphanumeric value will not be displayed again. The next time you push to GitHub, provide the personal access token instead of the password, and you will have fixed the ‘support for password authentication was removed’ error.</a:t>
            </a:r>
          </a:p>
        </p:txBody>
      </p:sp>
    </p:spTree>
    <p:extLst>
      <p:ext uri="{BB962C8B-B14F-4D97-AF65-F5344CB8AC3E}">
        <p14:creationId xmlns:p14="http://schemas.microsoft.com/office/powerpoint/2010/main" val="31733272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EBD45-180B-C7F7-8BCC-CCC3EE145AFA}"/>
              </a:ext>
            </a:extLst>
          </p:cNvPr>
          <p:cNvSpPr>
            <a:spLocks noGrp="1"/>
          </p:cNvSpPr>
          <p:nvPr>
            <p:ph type="title"/>
          </p:nvPr>
        </p:nvSpPr>
        <p:spPr/>
        <p:txBody>
          <a:bodyPr/>
          <a:lstStyle/>
          <a:p>
            <a:r>
              <a:rPr lang="en-IN" dirty="0"/>
              <a:t>If you </a:t>
            </a:r>
            <a:r>
              <a:rPr lang="en-IN" i="1" dirty="0"/>
              <a:t>still </a:t>
            </a:r>
            <a:r>
              <a:rPr lang="en-IN" dirty="0"/>
              <a:t>get Authentication Error …</a:t>
            </a:r>
          </a:p>
        </p:txBody>
      </p:sp>
      <p:sp>
        <p:nvSpPr>
          <p:cNvPr id="3" name="Content Placeholder 2">
            <a:extLst>
              <a:ext uri="{FF2B5EF4-FFF2-40B4-BE49-F238E27FC236}">
                <a16:creationId xmlns:a16="http://schemas.microsoft.com/office/drawing/2014/main" id="{C14C5D3F-EF42-EE14-954C-DE148FC3231D}"/>
              </a:ext>
            </a:extLst>
          </p:cNvPr>
          <p:cNvSpPr>
            <a:spLocks noGrp="1"/>
          </p:cNvSpPr>
          <p:nvPr>
            <p:ph idx="1"/>
          </p:nvPr>
        </p:nvSpPr>
        <p:spPr/>
        <p:txBody>
          <a:bodyPr/>
          <a:lstStyle/>
          <a:p>
            <a:r>
              <a:rPr lang="en-IN" dirty="0"/>
              <a:t>We can try using SSH instead of HTTP/HTTPS</a:t>
            </a:r>
          </a:p>
          <a:p>
            <a:r>
              <a:rPr lang="en-IN" dirty="0"/>
              <a:t>We need to create an SSH public and private key pair and use this keypair to log in to GitHub using SSH</a:t>
            </a:r>
          </a:p>
          <a:p>
            <a:r>
              <a:rPr lang="en-IN" dirty="0"/>
              <a:t>Steps to follow on the next slide …</a:t>
            </a:r>
          </a:p>
        </p:txBody>
      </p:sp>
    </p:spTree>
    <p:extLst>
      <p:ext uri="{BB962C8B-B14F-4D97-AF65-F5344CB8AC3E}">
        <p14:creationId xmlns:p14="http://schemas.microsoft.com/office/powerpoint/2010/main" val="21584046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05ED6-B1E4-6CF2-E674-A5CF6562B61D}"/>
              </a:ext>
            </a:extLst>
          </p:cNvPr>
          <p:cNvSpPr>
            <a:spLocks noGrp="1"/>
          </p:cNvSpPr>
          <p:nvPr>
            <p:ph type="title"/>
          </p:nvPr>
        </p:nvSpPr>
        <p:spPr/>
        <p:txBody>
          <a:bodyPr/>
          <a:lstStyle/>
          <a:p>
            <a:r>
              <a:rPr lang="en-IN" dirty="0"/>
              <a:t>Create a SSH Key-Pair</a:t>
            </a:r>
          </a:p>
        </p:txBody>
      </p:sp>
      <p:sp>
        <p:nvSpPr>
          <p:cNvPr id="3" name="Content Placeholder 2">
            <a:extLst>
              <a:ext uri="{FF2B5EF4-FFF2-40B4-BE49-F238E27FC236}">
                <a16:creationId xmlns:a16="http://schemas.microsoft.com/office/drawing/2014/main" id="{F0DAEA32-A403-7151-152A-C25A1A921C10}"/>
              </a:ext>
            </a:extLst>
          </p:cNvPr>
          <p:cNvSpPr>
            <a:spLocks noGrp="1"/>
          </p:cNvSpPr>
          <p:nvPr>
            <p:ph idx="1"/>
          </p:nvPr>
        </p:nvSpPr>
        <p:spPr/>
        <p:txBody>
          <a:bodyPr/>
          <a:lstStyle/>
          <a:p>
            <a:r>
              <a:rPr lang="de-DE" b="1" dirty="0"/>
              <a:t>ssh-keygen  -t  rsa  -b  4096   -C   " Your email id"     </a:t>
            </a:r>
            <a:r>
              <a:rPr lang="en-US" dirty="0"/>
              <a:t>on the command prompt</a:t>
            </a:r>
          </a:p>
          <a:p>
            <a:r>
              <a:rPr lang="en-US" dirty="0"/>
              <a:t>Do not give any passphrase (See next slide)</a:t>
            </a:r>
          </a:p>
          <a:p>
            <a:r>
              <a:rPr lang="en-US" dirty="0"/>
              <a:t>It will generate a key pair and the public key will be stored in </a:t>
            </a:r>
            <a:r>
              <a:rPr lang="sv-SE" dirty="0"/>
              <a:t>C:\Users\akaha/.ssh/ id_rsa.pub (public key) and C:\Users\akaha/.ssh/ id_rsa (private key) file</a:t>
            </a:r>
          </a:p>
          <a:p>
            <a:r>
              <a:rPr lang="sv-SE" dirty="0"/>
              <a:t>Open the file in an editor, copy the full contents of the </a:t>
            </a:r>
            <a:r>
              <a:rPr lang="sv-SE" b="1" dirty="0"/>
              <a:t>public key file</a:t>
            </a:r>
          </a:p>
          <a:p>
            <a:r>
              <a:rPr lang="sv-SE" dirty="0"/>
              <a:t>Github -&gt; SSH and GPG Keys -&gt; SSH Keys -&gt; New SSH Key -&gt; Give a name in </a:t>
            </a:r>
            <a:r>
              <a:rPr lang="sv-SE" i="1" dirty="0"/>
              <a:t>Title </a:t>
            </a:r>
            <a:r>
              <a:rPr lang="sv-SE" dirty="0"/>
              <a:t>and paste the key in </a:t>
            </a:r>
            <a:r>
              <a:rPr lang="sv-SE" i="1" dirty="0"/>
              <a:t>Key</a:t>
            </a:r>
            <a:endParaRPr lang="en-IN" dirty="0"/>
          </a:p>
        </p:txBody>
      </p:sp>
    </p:spTree>
    <p:extLst>
      <p:ext uri="{BB962C8B-B14F-4D97-AF65-F5344CB8AC3E}">
        <p14:creationId xmlns:p14="http://schemas.microsoft.com/office/powerpoint/2010/main" val="610573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85193-7F04-BD3F-1A60-8898883394FB}"/>
              </a:ext>
            </a:extLst>
          </p:cNvPr>
          <p:cNvSpPr>
            <a:spLocks noGrp="1"/>
          </p:cNvSpPr>
          <p:nvPr>
            <p:ph type="title"/>
          </p:nvPr>
        </p:nvSpPr>
        <p:spPr/>
        <p:txBody>
          <a:bodyPr/>
          <a:lstStyle/>
          <a:p>
            <a:r>
              <a:rPr lang="en-IN" dirty="0"/>
              <a:t>Test the SSH Key</a:t>
            </a:r>
          </a:p>
        </p:txBody>
      </p:sp>
      <p:sp>
        <p:nvSpPr>
          <p:cNvPr id="3" name="Content Placeholder 2">
            <a:extLst>
              <a:ext uri="{FF2B5EF4-FFF2-40B4-BE49-F238E27FC236}">
                <a16:creationId xmlns:a16="http://schemas.microsoft.com/office/drawing/2014/main" id="{03836EF7-0DE6-6A94-39FB-BD50ED045D07}"/>
              </a:ext>
            </a:extLst>
          </p:cNvPr>
          <p:cNvSpPr>
            <a:spLocks noGrp="1"/>
          </p:cNvSpPr>
          <p:nvPr>
            <p:ph idx="1"/>
          </p:nvPr>
        </p:nvSpPr>
        <p:spPr/>
        <p:txBody>
          <a:bodyPr>
            <a:normAutofit/>
          </a:bodyPr>
          <a:lstStyle/>
          <a:p>
            <a:r>
              <a:rPr lang="de-DE" b="1" dirty="0"/>
              <a:t>ssh   -T   </a:t>
            </a:r>
            <a:r>
              <a:rPr lang="de-DE" b="1" dirty="0">
                <a:hlinkClick r:id="rId2"/>
              </a:rPr>
              <a:t>git@github.com</a:t>
            </a:r>
            <a:endParaRPr lang="de-DE" dirty="0"/>
          </a:p>
          <a:p>
            <a:r>
              <a:rPr lang="de-DE" dirty="0"/>
              <a:t>Now try adding a file and pushing to GitHub</a:t>
            </a:r>
          </a:p>
          <a:p>
            <a:r>
              <a:rPr lang="de-DE" b="1" dirty="0"/>
              <a:t>git   add   –A</a:t>
            </a:r>
          </a:p>
          <a:p>
            <a:r>
              <a:rPr lang="de-DE" b="1" dirty="0"/>
              <a:t>git   commit  -am  “ Comment“</a:t>
            </a:r>
          </a:p>
          <a:p>
            <a:r>
              <a:rPr lang="en-US" b="1" dirty="0"/>
              <a:t>git branch  -M  main</a:t>
            </a:r>
          </a:p>
          <a:p>
            <a:r>
              <a:rPr lang="en-US" b="1" dirty="0"/>
              <a:t>git remote add origin </a:t>
            </a:r>
            <a:r>
              <a:rPr lang="en-US" b="1" dirty="0" err="1"/>
              <a:t>git@github.com:newdelthis</a:t>
            </a:r>
            <a:r>
              <a:rPr lang="en-US" b="1" dirty="0"/>
              <a:t>/</a:t>
            </a:r>
            <a:r>
              <a:rPr lang="en-US" b="1"/>
              <a:t>test.git</a:t>
            </a:r>
            <a:endParaRPr lang="en-US" b="1" dirty="0"/>
          </a:p>
          <a:p>
            <a:r>
              <a:rPr lang="en-US" b="1" dirty="0"/>
              <a:t>git push   -u   origin  main</a:t>
            </a:r>
            <a:r>
              <a:rPr lang="de-DE" b="1" dirty="0"/>
              <a:t> </a:t>
            </a:r>
            <a:endParaRPr lang="en-IN" b="1" dirty="0"/>
          </a:p>
        </p:txBody>
      </p:sp>
    </p:spTree>
    <p:extLst>
      <p:ext uri="{BB962C8B-B14F-4D97-AF65-F5344CB8AC3E}">
        <p14:creationId xmlns:p14="http://schemas.microsoft.com/office/powerpoint/2010/main" val="27562444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0A9E4-739B-87EF-EC52-D295370F4133}"/>
              </a:ext>
            </a:extLst>
          </p:cNvPr>
          <p:cNvSpPr>
            <a:spLocks noGrp="1"/>
          </p:cNvSpPr>
          <p:nvPr>
            <p:ph type="title"/>
          </p:nvPr>
        </p:nvSpPr>
        <p:spPr/>
        <p:txBody>
          <a:bodyPr/>
          <a:lstStyle/>
          <a:p>
            <a:r>
              <a:rPr lang="en-IN" dirty="0"/>
              <a:t>Comparing Files using </a:t>
            </a:r>
            <a:r>
              <a:rPr lang="en-IN" b="1" dirty="0"/>
              <a:t>git diff</a:t>
            </a:r>
          </a:p>
        </p:txBody>
      </p:sp>
      <p:sp>
        <p:nvSpPr>
          <p:cNvPr id="3" name="Content Placeholder 2">
            <a:extLst>
              <a:ext uri="{FF2B5EF4-FFF2-40B4-BE49-F238E27FC236}">
                <a16:creationId xmlns:a16="http://schemas.microsoft.com/office/drawing/2014/main" id="{BB2E9B6E-38C9-4CA2-1879-737B2A74E018}"/>
              </a:ext>
            </a:extLst>
          </p:cNvPr>
          <p:cNvSpPr>
            <a:spLocks noGrp="1"/>
          </p:cNvSpPr>
          <p:nvPr>
            <p:ph idx="1"/>
          </p:nvPr>
        </p:nvSpPr>
        <p:spPr/>
        <p:txBody>
          <a:bodyPr>
            <a:normAutofit/>
          </a:bodyPr>
          <a:lstStyle/>
          <a:p>
            <a:r>
              <a:rPr lang="en-IN" dirty="0"/>
              <a:t>Create a file: test.txt with the following line:</a:t>
            </a:r>
          </a:p>
          <a:p>
            <a:r>
              <a:rPr lang="en-US" dirty="0"/>
              <a:t>Hello World</a:t>
            </a:r>
            <a:r>
              <a:rPr lang="en-US" b="1" dirty="0"/>
              <a:t>,</a:t>
            </a:r>
            <a:r>
              <a:rPr lang="en-US" dirty="0"/>
              <a:t> from Git</a:t>
            </a:r>
          </a:p>
          <a:p>
            <a:r>
              <a:rPr lang="en-IN" dirty="0"/>
              <a:t>Add it to the staging area</a:t>
            </a:r>
          </a:p>
          <a:p>
            <a:r>
              <a:rPr lang="en-IN" dirty="0"/>
              <a:t>Edit the file to add two more lines:</a:t>
            </a:r>
          </a:p>
          <a:p>
            <a:pPr lvl="1"/>
            <a:r>
              <a:rPr lang="en-US" dirty="0"/>
              <a:t>Hello World</a:t>
            </a:r>
            <a:r>
              <a:rPr lang="en-US" b="1" dirty="0"/>
              <a:t>,</a:t>
            </a:r>
            <a:r>
              <a:rPr lang="en-US" dirty="0"/>
              <a:t> from Git</a:t>
            </a:r>
          </a:p>
          <a:p>
            <a:pPr lvl="1"/>
            <a:r>
              <a:rPr lang="en-US" b="1" dirty="0"/>
              <a:t>That was a quick demo</a:t>
            </a:r>
          </a:p>
          <a:p>
            <a:pPr lvl="1"/>
            <a:r>
              <a:rPr lang="en-US" b="1" dirty="0"/>
              <a:t>Hope you enjoyed it</a:t>
            </a:r>
          </a:p>
          <a:p>
            <a:r>
              <a:rPr lang="en-US" dirty="0"/>
              <a:t>Now try </a:t>
            </a:r>
            <a:r>
              <a:rPr lang="en-US" b="1" dirty="0"/>
              <a:t>git diff</a:t>
            </a:r>
          </a:p>
        </p:txBody>
      </p:sp>
    </p:spTree>
    <p:extLst>
      <p:ext uri="{BB962C8B-B14F-4D97-AF65-F5344CB8AC3E}">
        <p14:creationId xmlns:p14="http://schemas.microsoft.com/office/powerpoint/2010/main" val="23780774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0A9E4-739B-87EF-EC52-D295370F4133}"/>
              </a:ext>
            </a:extLst>
          </p:cNvPr>
          <p:cNvSpPr>
            <a:spLocks noGrp="1"/>
          </p:cNvSpPr>
          <p:nvPr>
            <p:ph type="title"/>
          </p:nvPr>
        </p:nvSpPr>
        <p:spPr/>
        <p:txBody>
          <a:bodyPr/>
          <a:lstStyle/>
          <a:p>
            <a:r>
              <a:rPr lang="en-IN" dirty="0"/>
              <a:t>Comparing Files using git diff</a:t>
            </a:r>
          </a:p>
        </p:txBody>
      </p:sp>
      <p:sp>
        <p:nvSpPr>
          <p:cNvPr id="3" name="Content Placeholder 2">
            <a:extLst>
              <a:ext uri="{FF2B5EF4-FFF2-40B4-BE49-F238E27FC236}">
                <a16:creationId xmlns:a16="http://schemas.microsoft.com/office/drawing/2014/main" id="{BB2E9B6E-38C9-4CA2-1879-737B2A74E018}"/>
              </a:ext>
            </a:extLst>
          </p:cNvPr>
          <p:cNvSpPr>
            <a:spLocks noGrp="1"/>
          </p:cNvSpPr>
          <p:nvPr>
            <p:ph idx="1"/>
          </p:nvPr>
        </p:nvSpPr>
        <p:spPr/>
        <p:txBody>
          <a:bodyPr>
            <a:normAutofit/>
          </a:bodyPr>
          <a:lstStyle/>
          <a:p>
            <a:r>
              <a:rPr lang="en-IN" b="1" dirty="0"/>
              <a:t>git diff</a:t>
            </a:r>
            <a:r>
              <a:rPr lang="en-IN" dirty="0"/>
              <a:t>: Workspace and Staging area</a:t>
            </a:r>
          </a:p>
          <a:p>
            <a:r>
              <a:rPr lang="en-IN" b="1" dirty="0"/>
              <a:t>git diff --staged</a:t>
            </a:r>
            <a:r>
              <a:rPr lang="en-IN" dirty="0"/>
              <a:t>: Staging area and local workspace (i.e. last commit)</a:t>
            </a:r>
          </a:p>
          <a:p>
            <a:r>
              <a:rPr lang="en-IN" b="1" dirty="0"/>
              <a:t>git diff &lt;commit_hash_1&gt; &lt;commit_hash_2&gt;</a:t>
            </a:r>
            <a:r>
              <a:rPr lang="en-IN" dirty="0"/>
              <a:t>: Changes between two commits</a:t>
            </a:r>
          </a:p>
          <a:p>
            <a:r>
              <a:rPr lang="en-IN" b="1" dirty="0"/>
              <a:t>git diff &lt;branch name&gt;</a:t>
            </a:r>
            <a:r>
              <a:rPr lang="en-IN" dirty="0"/>
              <a:t>: Compare current branch with </a:t>
            </a:r>
            <a:r>
              <a:rPr lang="en-IN" i="1" dirty="0"/>
              <a:t>branch name</a:t>
            </a:r>
            <a:endParaRPr lang="en-IN" dirty="0"/>
          </a:p>
          <a:p>
            <a:endParaRPr lang="en-IN" dirty="0"/>
          </a:p>
          <a:p>
            <a:endParaRPr lang="en-IN" dirty="0"/>
          </a:p>
          <a:p>
            <a:endParaRPr lang="en-US" b="1" dirty="0"/>
          </a:p>
        </p:txBody>
      </p:sp>
    </p:spTree>
    <p:extLst>
      <p:ext uri="{BB962C8B-B14F-4D97-AF65-F5344CB8AC3E}">
        <p14:creationId xmlns:p14="http://schemas.microsoft.com/office/powerpoint/2010/main" val="353218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8ABFC-86DF-D452-F390-0E0B8A55AFCB}"/>
              </a:ext>
            </a:extLst>
          </p:cNvPr>
          <p:cNvSpPr>
            <a:spLocks noGrp="1"/>
          </p:cNvSpPr>
          <p:nvPr>
            <p:ph type="title"/>
          </p:nvPr>
        </p:nvSpPr>
        <p:spPr/>
        <p:txBody>
          <a:bodyPr/>
          <a:lstStyle/>
          <a:p>
            <a:r>
              <a:rPr lang="en-IN" dirty="0"/>
              <a:t>Version control example</a:t>
            </a:r>
          </a:p>
        </p:txBody>
      </p:sp>
      <p:sp>
        <p:nvSpPr>
          <p:cNvPr id="3" name="Content Placeholder 2">
            <a:extLst>
              <a:ext uri="{FF2B5EF4-FFF2-40B4-BE49-F238E27FC236}">
                <a16:creationId xmlns:a16="http://schemas.microsoft.com/office/drawing/2014/main" id="{B4DEB331-450A-36D3-4E52-11D7181A84B0}"/>
              </a:ext>
            </a:extLst>
          </p:cNvPr>
          <p:cNvSpPr>
            <a:spLocks noGrp="1"/>
          </p:cNvSpPr>
          <p:nvPr>
            <p:ph idx="1"/>
          </p:nvPr>
        </p:nvSpPr>
        <p:spPr/>
        <p:txBody>
          <a:bodyPr/>
          <a:lstStyle/>
          <a:p>
            <a:r>
              <a:rPr lang="en-IN" dirty="0"/>
              <a:t>Now a team member asks for her code</a:t>
            </a:r>
          </a:p>
          <a:p>
            <a:endParaRPr lang="en-IN" dirty="0"/>
          </a:p>
          <a:p>
            <a:endParaRPr lang="en-IN" dirty="0"/>
          </a:p>
          <a:p>
            <a:endParaRPr lang="en-IN" dirty="0"/>
          </a:p>
          <a:p>
            <a:r>
              <a:rPr lang="en-IN" dirty="0"/>
              <a:t>This team member has a folder called Version 2.0 and has deployed this version of the code on the server</a:t>
            </a:r>
          </a:p>
          <a:p>
            <a:endParaRPr lang="en-IN" dirty="0"/>
          </a:p>
          <a:p>
            <a:endParaRPr lang="en-IN" dirty="0"/>
          </a:p>
          <a:p>
            <a:endParaRPr lang="en-IN" dirty="0"/>
          </a:p>
        </p:txBody>
      </p:sp>
      <p:pic>
        <p:nvPicPr>
          <p:cNvPr id="7" name="Picture 6">
            <a:extLst>
              <a:ext uri="{FF2B5EF4-FFF2-40B4-BE49-F238E27FC236}">
                <a16:creationId xmlns:a16="http://schemas.microsoft.com/office/drawing/2014/main" id="{BBAA03AF-7149-9E5D-6E70-B1E4ABD634C5}"/>
              </a:ext>
            </a:extLst>
          </p:cNvPr>
          <p:cNvPicPr>
            <a:picLocks noChangeAspect="1"/>
          </p:cNvPicPr>
          <p:nvPr/>
        </p:nvPicPr>
        <p:blipFill>
          <a:blip r:embed="rId2"/>
          <a:stretch>
            <a:fillRect/>
          </a:stretch>
        </p:blipFill>
        <p:spPr>
          <a:xfrm>
            <a:off x="6965878" y="1381130"/>
            <a:ext cx="4262876" cy="1881438"/>
          </a:xfrm>
          <a:prstGeom prst="rect">
            <a:avLst/>
          </a:prstGeom>
        </p:spPr>
      </p:pic>
      <p:pic>
        <p:nvPicPr>
          <p:cNvPr id="9" name="Picture 8">
            <a:extLst>
              <a:ext uri="{FF2B5EF4-FFF2-40B4-BE49-F238E27FC236}">
                <a16:creationId xmlns:a16="http://schemas.microsoft.com/office/drawing/2014/main" id="{436D0DFD-04C4-7004-24E5-3304B69F93FB}"/>
              </a:ext>
            </a:extLst>
          </p:cNvPr>
          <p:cNvPicPr>
            <a:picLocks noChangeAspect="1"/>
          </p:cNvPicPr>
          <p:nvPr/>
        </p:nvPicPr>
        <p:blipFill>
          <a:blip r:embed="rId3"/>
          <a:stretch>
            <a:fillRect/>
          </a:stretch>
        </p:blipFill>
        <p:spPr>
          <a:xfrm>
            <a:off x="7053311" y="4328394"/>
            <a:ext cx="3808801" cy="2296951"/>
          </a:xfrm>
          <a:prstGeom prst="rect">
            <a:avLst/>
          </a:prstGeom>
        </p:spPr>
      </p:pic>
    </p:spTree>
    <p:extLst>
      <p:ext uri="{BB962C8B-B14F-4D97-AF65-F5344CB8AC3E}">
        <p14:creationId xmlns:p14="http://schemas.microsoft.com/office/powerpoint/2010/main" val="28202549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A5F23A-2C52-F1A6-A5E0-E8A04B3FAB3A}"/>
              </a:ext>
            </a:extLst>
          </p:cNvPr>
          <p:cNvSpPr>
            <a:spLocks noGrp="1"/>
          </p:cNvSpPr>
          <p:nvPr>
            <p:ph type="title"/>
          </p:nvPr>
        </p:nvSpPr>
        <p:spPr/>
        <p:txBody>
          <a:bodyPr/>
          <a:lstStyle/>
          <a:p>
            <a:r>
              <a:rPr lang="en-US" dirty="0"/>
              <a:t>Assignment</a:t>
            </a:r>
          </a:p>
        </p:txBody>
      </p:sp>
      <p:sp>
        <p:nvSpPr>
          <p:cNvPr id="5" name="Text Placeholder 4">
            <a:extLst>
              <a:ext uri="{FF2B5EF4-FFF2-40B4-BE49-F238E27FC236}">
                <a16:creationId xmlns:a16="http://schemas.microsoft.com/office/drawing/2014/main" id="{E6A9B7AC-C60C-4DA9-BB96-EA5D2B076E3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399377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E3D9E-BF7D-BFB1-F4F6-09539F8D1E9C}"/>
              </a:ext>
            </a:extLst>
          </p:cNvPr>
          <p:cNvSpPr>
            <a:spLocks noGrp="1"/>
          </p:cNvSpPr>
          <p:nvPr>
            <p:ph type="title"/>
          </p:nvPr>
        </p:nvSpPr>
        <p:spPr/>
        <p:txBody>
          <a:bodyPr/>
          <a:lstStyle/>
          <a:p>
            <a:r>
              <a:rPr lang="en-US" dirty="0"/>
              <a:t>Problem</a:t>
            </a:r>
          </a:p>
        </p:txBody>
      </p:sp>
      <p:sp>
        <p:nvSpPr>
          <p:cNvPr id="3" name="Content Placeholder 2">
            <a:extLst>
              <a:ext uri="{FF2B5EF4-FFF2-40B4-BE49-F238E27FC236}">
                <a16:creationId xmlns:a16="http://schemas.microsoft.com/office/drawing/2014/main" id="{A47B03E3-E616-AE26-23EE-DAF4D774FA45}"/>
              </a:ext>
            </a:extLst>
          </p:cNvPr>
          <p:cNvSpPr>
            <a:spLocks noGrp="1"/>
          </p:cNvSpPr>
          <p:nvPr>
            <p:ph idx="1"/>
          </p:nvPr>
        </p:nvSpPr>
        <p:spPr/>
        <p:txBody>
          <a:bodyPr>
            <a:normAutofit fontScale="85000" lnSpcReduction="20000"/>
          </a:bodyPr>
          <a:lstStyle/>
          <a:p>
            <a:r>
              <a:rPr lang="en-US" dirty="0"/>
              <a:t>Create a new directory: ditiss-git-1</a:t>
            </a:r>
          </a:p>
          <a:p>
            <a:r>
              <a:rPr lang="en-US" dirty="0"/>
              <a:t>Use TemperatureConverter.java program (next slide)</a:t>
            </a:r>
          </a:p>
          <a:p>
            <a:r>
              <a:rPr lang="en-US" dirty="0"/>
              <a:t>Compile and test on the local machine (Only C-&gt;F possible)</a:t>
            </a:r>
          </a:p>
          <a:p>
            <a:r>
              <a:rPr lang="en-US" dirty="0"/>
              <a:t>Create a GitHub repository called </a:t>
            </a:r>
            <a:r>
              <a:rPr lang="en-US" dirty="0" err="1"/>
              <a:t>MyTemperatureConverter</a:t>
            </a:r>
            <a:endParaRPr lang="en-US" dirty="0"/>
          </a:p>
          <a:p>
            <a:r>
              <a:rPr lang="en-US" dirty="0"/>
              <a:t>Push the Java file into the GitHub repository</a:t>
            </a:r>
          </a:p>
          <a:p>
            <a:r>
              <a:rPr lang="en-US" dirty="0"/>
              <a:t>Once successful, modify the local code to remove the comments</a:t>
            </a:r>
          </a:p>
          <a:p>
            <a:r>
              <a:rPr lang="en-US" dirty="0"/>
              <a:t>Compile and test on the local machine (C-F, F-&gt;C both should be possible)</a:t>
            </a:r>
          </a:p>
          <a:p>
            <a:r>
              <a:rPr lang="en-US" dirty="0"/>
              <a:t>Push the modified Java file into the GitHub repository</a:t>
            </a:r>
          </a:p>
          <a:p>
            <a:r>
              <a:rPr lang="en-US" dirty="0"/>
              <a:t>Create a new directory: ditiss-git-2</a:t>
            </a:r>
          </a:p>
          <a:p>
            <a:r>
              <a:rPr lang="en-US" dirty="0"/>
              <a:t>Clone the remote repository into this directory</a:t>
            </a:r>
          </a:p>
          <a:p>
            <a:r>
              <a:rPr lang="en-US" dirty="0"/>
              <a:t>Compile and test on the local machine </a:t>
            </a:r>
          </a:p>
        </p:txBody>
      </p:sp>
    </p:spTree>
    <p:extLst>
      <p:ext uri="{BB962C8B-B14F-4D97-AF65-F5344CB8AC3E}">
        <p14:creationId xmlns:p14="http://schemas.microsoft.com/office/powerpoint/2010/main" val="27909542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8EF58-FCF1-E8E9-452E-9F8387983797}"/>
              </a:ext>
            </a:extLst>
          </p:cNvPr>
          <p:cNvSpPr>
            <a:spLocks noGrp="1"/>
          </p:cNvSpPr>
          <p:nvPr>
            <p:ph type="title"/>
          </p:nvPr>
        </p:nvSpPr>
        <p:spPr/>
        <p:txBody>
          <a:bodyPr/>
          <a:lstStyle/>
          <a:p>
            <a:r>
              <a:rPr lang="en-US" dirty="0"/>
              <a:t>TemperatureConverter.java</a:t>
            </a:r>
          </a:p>
        </p:txBody>
      </p:sp>
      <p:sp>
        <p:nvSpPr>
          <p:cNvPr id="3" name="Content Placeholder 2">
            <a:extLst>
              <a:ext uri="{FF2B5EF4-FFF2-40B4-BE49-F238E27FC236}">
                <a16:creationId xmlns:a16="http://schemas.microsoft.com/office/drawing/2014/main" id="{BA098144-E824-47E2-9D3A-F04EB426F79B}"/>
              </a:ext>
            </a:extLst>
          </p:cNvPr>
          <p:cNvSpPr>
            <a:spLocks noGrp="1"/>
          </p:cNvSpPr>
          <p:nvPr>
            <p:ph idx="1"/>
          </p:nvPr>
        </p:nvSpPr>
        <p:spPr/>
        <p:txBody>
          <a:bodyPr>
            <a:normAutofit fontScale="25000" lnSpcReduction="20000"/>
          </a:bodyPr>
          <a:lstStyle/>
          <a:p>
            <a:r>
              <a:rPr lang="en-US" dirty="0"/>
              <a:t>import </a:t>
            </a:r>
            <a:r>
              <a:rPr lang="en-US" dirty="0" err="1"/>
              <a:t>java.util.Scanner</a:t>
            </a:r>
            <a:r>
              <a:rPr lang="en-US" dirty="0"/>
              <a:t>;</a:t>
            </a:r>
          </a:p>
          <a:p>
            <a:endParaRPr lang="en-US" dirty="0"/>
          </a:p>
          <a:p>
            <a:r>
              <a:rPr lang="en-US" dirty="0"/>
              <a:t>public class </a:t>
            </a:r>
            <a:r>
              <a:rPr lang="en-US" dirty="0" err="1"/>
              <a:t>TemperatureConverter</a:t>
            </a:r>
            <a:r>
              <a:rPr lang="en-US" dirty="0"/>
              <a:t> {</a:t>
            </a:r>
          </a:p>
          <a:p>
            <a:r>
              <a:rPr lang="en-US" dirty="0"/>
              <a:t>    public static void main(String[] </a:t>
            </a:r>
            <a:r>
              <a:rPr lang="en-US" dirty="0" err="1"/>
              <a:t>args</a:t>
            </a:r>
            <a:r>
              <a:rPr lang="en-US" dirty="0"/>
              <a:t>) {</a:t>
            </a:r>
          </a:p>
          <a:p>
            <a:r>
              <a:rPr lang="en-US" dirty="0"/>
              <a:t>        Scanner </a:t>
            </a:r>
            <a:r>
              <a:rPr lang="en-US" dirty="0" err="1"/>
              <a:t>scanner</a:t>
            </a:r>
            <a:r>
              <a:rPr lang="en-US" dirty="0"/>
              <a:t> = new Scanner(System.in);</a:t>
            </a:r>
          </a:p>
          <a:p>
            <a:endParaRPr lang="en-US" dirty="0"/>
          </a:p>
          <a:p>
            <a:r>
              <a:rPr lang="en-US" dirty="0"/>
              <a:t>        // Accept temperature value</a:t>
            </a:r>
          </a:p>
          <a:p>
            <a:r>
              <a:rPr lang="en-US" dirty="0"/>
              <a:t>        </a:t>
            </a:r>
            <a:r>
              <a:rPr lang="en-US" dirty="0" err="1"/>
              <a:t>System.out.print</a:t>
            </a:r>
            <a:r>
              <a:rPr lang="en-US" dirty="0"/>
              <a:t>("Enter temperature value: ");</a:t>
            </a:r>
          </a:p>
          <a:p>
            <a:r>
              <a:rPr lang="en-US" dirty="0"/>
              <a:t>        double temperature = </a:t>
            </a:r>
            <a:r>
              <a:rPr lang="en-US" dirty="0" err="1"/>
              <a:t>scanner.nextDouble</a:t>
            </a:r>
            <a:r>
              <a:rPr lang="en-US" dirty="0"/>
              <a:t>();</a:t>
            </a:r>
          </a:p>
          <a:p>
            <a:endParaRPr lang="en-US" dirty="0"/>
          </a:p>
          <a:p>
            <a:r>
              <a:rPr lang="en-US" dirty="0"/>
              <a:t>        // Accept temperature unit (Celsius or Fahrenheit)</a:t>
            </a:r>
          </a:p>
          <a:p>
            <a:r>
              <a:rPr lang="en-US" dirty="0"/>
              <a:t>        </a:t>
            </a:r>
            <a:r>
              <a:rPr lang="en-US" dirty="0" err="1"/>
              <a:t>System.out.print</a:t>
            </a:r>
            <a:r>
              <a:rPr lang="en-US" dirty="0"/>
              <a:t>("Enter temperature unit (C or F): ");</a:t>
            </a:r>
          </a:p>
          <a:p>
            <a:r>
              <a:rPr lang="en-US" dirty="0"/>
              <a:t>        char unit = </a:t>
            </a:r>
            <a:r>
              <a:rPr lang="en-US" dirty="0" err="1"/>
              <a:t>scanner.next</a:t>
            </a:r>
            <a:r>
              <a:rPr lang="en-US" dirty="0"/>
              <a:t>().</a:t>
            </a:r>
            <a:r>
              <a:rPr lang="en-US" dirty="0" err="1"/>
              <a:t>charAt</a:t>
            </a:r>
            <a:r>
              <a:rPr lang="en-US" dirty="0"/>
              <a:t>(0);</a:t>
            </a:r>
          </a:p>
          <a:p>
            <a:endParaRPr lang="en-US" dirty="0"/>
          </a:p>
          <a:p>
            <a:r>
              <a:rPr lang="en-US" dirty="0"/>
              <a:t>        // Convert and display temperature in the other unit</a:t>
            </a:r>
          </a:p>
          <a:p>
            <a:r>
              <a:rPr lang="en-US" dirty="0"/>
              <a:t>        if (unit == 'C' || unit == 'c') {</a:t>
            </a:r>
          </a:p>
          <a:p>
            <a:r>
              <a:rPr lang="en-US" dirty="0"/>
              <a:t>            double </a:t>
            </a:r>
            <a:r>
              <a:rPr lang="en-US" dirty="0" err="1"/>
              <a:t>convertedTemperature</a:t>
            </a:r>
            <a:r>
              <a:rPr lang="en-US" dirty="0"/>
              <a:t> = </a:t>
            </a:r>
            <a:r>
              <a:rPr lang="en-US" dirty="0" err="1"/>
              <a:t>celsiusToFahrenheit</a:t>
            </a:r>
            <a:r>
              <a:rPr lang="en-US" dirty="0"/>
              <a:t>(temperature);</a:t>
            </a:r>
          </a:p>
          <a:p>
            <a:r>
              <a:rPr lang="en-US" dirty="0"/>
              <a:t>            </a:t>
            </a:r>
            <a:r>
              <a:rPr lang="en-US" dirty="0" err="1"/>
              <a:t>System.out.println</a:t>
            </a:r>
            <a:r>
              <a:rPr lang="en-US" dirty="0"/>
              <a:t>(temperature + " Celsius is equal to " + </a:t>
            </a:r>
            <a:r>
              <a:rPr lang="en-US" dirty="0" err="1"/>
              <a:t>convertedTemperature</a:t>
            </a:r>
            <a:r>
              <a:rPr lang="en-US" dirty="0"/>
              <a:t> + " Fahrenheit.");</a:t>
            </a:r>
          </a:p>
          <a:p>
            <a:r>
              <a:rPr lang="en-US" dirty="0"/>
              <a:t>        </a:t>
            </a:r>
          </a:p>
          <a:p>
            <a:r>
              <a:rPr lang="en-US" dirty="0"/>
              <a:t>		}</a:t>
            </a:r>
          </a:p>
          <a:p>
            <a:r>
              <a:rPr lang="en-US" dirty="0"/>
              <a:t>		/*		</a:t>
            </a:r>
          </a:p>
          <a:p>
            <a:r>
              <a:rPr lang="en-US" dirty="0"/>
              <a:t>		else if (unit == 'F' || unit == 'f') {</a:t>
            </a:r>
          </a:p>
          <a:p>
            <a:r>
              <a:rPr lang="en-US" dirty="0"/>
              <a:t>            double </a:t>
            </a:r>
            <a:r>
              <a:rPr lang="en-US" dirty="0" err="1"/>
              <a:t>convertedTemperature</a:t>
            </a:r>
            <a:r>
              <a:rPr lang="en-US" dirty="0"/>
              <a:t> = </a:t>
            </a:r>
            <a:r>
              <a:rPr lang="en-US" dirty="0" err="1"/>
              <a:t>fahrenheitToCelsius</a:t>
            </a:r>
            <a:r>
              <a:rPr lang="en-US" dirty="0"/>
              <a:t>(temperature);</a:t>
            </a:r>
          </a:p>
          <a:p>
            <a:r>
              <a:rPr lang="en-US" dirty="0"/>
              <a:t>            </a:t>
            </a:r>
            <a:r>
              <a:rPr lang="en-US" dirty="0" err="1"/>
              <a:t>System.out.println</a:t>
            </a:r>
            <a:r>
              <a:rPr lang="en-US" dirty="0"/>
              <a:t>(temperature + " Fahrenheit is equal to " + </a:t>
            </a:r>
            <a:r>
              <a:rPr lang="en-US" dirty="0" err="1"/>
              <a:t>convertedTemperature</a:t>
            </a:r>
            <a:r>
              <a:rPr lang="en-US" dirty="0"/>
              <a:t> + " Celsius.");</a:t>
            </a:r>
          </a:p>
          <a:p>
            <a:r>
              <a:rPr lang="en-US" dirty="0"/>
              <a:t>        }*/ </a:t>
            </a:r>
          </a:p>
          <a:p>
            <a:r>
              <a:rPr lang="en-US" dirty="0"/>
              <a:t>		else {</a:t>
            </a:r>
          </a:p>
          <a:p>
            <a:r>
              <a:rPr lang="en-US" dirty="0"/>
              <a:t>            </a:t>
            </a:r>
            <a:r>
              <a:rPr lang="en-US" dirty="0" err="1"/>
              <a:t>System.out.println</a:t>
            </a:r>
            <a:r>
              <a:rPr lang="en-US" dirty="0"/>
              <a:t>("Invalid temperature unit. Please enter C or F.");</a:t>
            </a:r>
          </a:p>
          <a:p>
            <a:r>
              <a:rPr lang="en-US" dirty="0"/>
              <a:t>        }</a:t>
            </a:r>
          </a:p>
          <a:p>
            <a:endParaRPr lang="en-US" dirty="0"/>
          </a:p>
          <a:p>
            <a:r>
              <a:rPr lang="en-US" dirty="0"/>
              <a:t>        </a:t>
            </a:r>
            <a:r>
              <a:rPr lang="en-US" dirty="0" err="1"/>
              <a:t>scanner.close</a:t>
            </a:r>
            <a:r>
              <a:rPr lang="en-US" dirty="0"/>
              <a:t>();</a:t>
            </a:r>
          </a:p>
          <a:p>
            <a:r>
              <a:rPr lang="en-US" dirty="0"/>
              <a:t>    }</a:t>
            </a:r>
          </a:p>
          <a:p>
            <a:endParaRPr lang="en-US" dirty="0"/>
          </a:p>
          <a:p>
            <a:r>
              <a:rPr lang="en-US" dirty="0"/>
              <a:t>    // Method to convert Celsius to Fahrenheit</a:t>
            </a:r>
          </a:p>
          <a:p>
            <a:r>
              <a:rPr lang="en-US" dirty="0"/>
              <a:t>    private static double </a:t>
            </a:r>
            <a:r>
              <a:rPr lang="en-US" dirty="0" err="1"/>
              <a:t>celsiusToFahrenheit</a:t>
            </a:r>
            <a:r>
              <a:rPr lang="en-US" dirty="0"/>
              <a:t>(double </a:t>
            </a:r>
            <a:r>
              <a:rPr lang="en-US" dirty="0" err="1"/>
              <a:t>celsius</a:t>
            </a:r>
            <a:r>
              <a:rPr lang="en-US" dirty="0"/>
              <a:t>) {</a:t>
            </a:r>
          </a:p>
          <a:p>
            <a:r>
              <a:rPr lang="en-US" dirty="0"/>
              <a:t>        return (</a:t>
            </a:r>
            <a:r>
              <a:rPr lang="en-US" dirty="0" err="1"/>
              <a:t>celsius</a:t>
            </a:r>
            <a:r>
              <a:rPr lang="en-US" dirty="0"/>
              <a:t> * 9/5) + 32;</a:t>
            </a:r>
          </a:p>
          <a:p>
            <a:r>
              <a:rPr lang="en-US" dirty="0"/>
              <a:t>    }</a:t>
            </a:r>
          </a:p>
          <a:p>
            <a:endParaRPr lang="en-US" dirty="0"/>
          </a:p>
          <a:p>
            <a:r>
              <a:rPr lang="en-US" dirty="0"/>
              <a:t>    // Method to convert Fahrenheit to Celsius</a:t>
            </a:r>
          </a:p>
          <a:p>
            <a:r>
              <a:rPr lang="en-US" dirty="0"/>
              <a:t>    private static double </a:t>
            </a:r>
            <a:r>
              <a:rPr lang="en-US" dirty="0" err="1"/>
              <a:t>fahrenheitToCelsius</a:t>
            </a:r>
            <a:r>
              <a:rPr lang="en-US" dirty="0"/>
              <a:t>(double </a:t>
            </a:r>
            <a:r>
              <a:rPr lang="en-US" dirty="0" err="1"/>
              <a:t>fahrenheit</a:t>
            </a:r>
            <a:r>
              <a:rPr lang="en-US" dirty="0"/>
              <a:t>) {</a:t>
            </a:r>
          </a:p>
          <a:p>
            <a:r>
              <a:rPr lang="en-US" dirty="0"/>
              <a:t>        return (</a:t>
            </a:r>
            <a:r>
              <a:rPr lang="en-US" dirty="0" err="1"/>
              <a:t>fahrenheit</a:t>
            </a:r>
            <a:r>
              <a:rPr lang="en-US" dirty="0"/>
              <a:t> - 32) * 5/9;</a:t>
            </a:r>
          </a:p>
          <a:p>
            <a:r>
              <a:rPr lang="en-US" dirty="0"/>
              <a:t>    }</a:t>
            </a:r>
          </a:p>
          <a:p>
            <a:r>
              <a:rPr lang="en-US" dirty="0"/>
              <a:t>}</a:t>
            </a:r>
          </a:p>
          <a:p>
            <a:endParaRPr lang="en-US" dirty="0"/>
          </a:p>
        </p:txBody>
      </p:sp>
    </p:spTree>
    <p:extLst>
      <p:ext uri="{BB962C8B-B14F-4D97-AF65-F5344CB8AC3E}">
        <p14:creationId xmlns:p14="http://schemas.microsoft.com/office/powerpoint/2010/main" val="24507406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A5F23A-2C52-F1A6-A5E0-E8A04B3FAB3A}"/>
              </a:ext>
            </a:extLst>
          </p:cNvPr>
          <p:cNvSpPr>
            <a:spLocks noGrp="1"/>
          </p:cNvSpPr>
          <p:nvPr>
            <p:ph type="title"/>
          </p:nvPr>
        </p:nvSpPr>
        <p:spPr/>
        <p:txBody>
          <a:bodyPr/>
          <a:lstStyle/>
          <a:p>
            <a:r>
              <a:rPr lang="en-US" dirty="0"/>
              <a:t>Assignment</a:t>
            </a:r>
          </a:p>
        </p:txBody>
      </p:sp>
      <p:sp>
        <p:nvSpPr>
          <p:cNvPr id="5" name="Text Placeholder 4">
            <a:extLst>
              <a:ext uri="{FF2B5EF4-FFF2-40B4-BE49-F238E27FC236}">
                <a16:creationId xmlns:a16="http://schemas.microsoft.com/office/drawing/2014/main" id="{E6A9B7AC-C60C-4DA9-BB96-EA5D2B076E3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383634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E3D9E-BF7D-BFB1-F4F6-09539F8D1E9C}"/>
              </a:ext>
            </a:extLst>
          </p:cNvPr>
          <p:cNvSpPr>
            <a:spLocks noGrp="1"/>
          </p:cNvSpPr>
          <p:nvPr>
            <p:ph type="title"/>
          </p:nvPr>
        </p:nvSpPr>
        <p:spPr/>
        <p:txBody>
          <a:bodyPr/>
          <a:lstStyle/>
          <a:p>
            <a:r>
              <a:rPr lang="en-US" dirty="0"/>
              <a:t>Problem</a:t>
            </a:r>
          </a:p>
        </p:txBody>
      </p:sp>
      <p:sp>
        <p:nvSpPr>
          <p:cNvPr id="3" name="Content Placeholder 2">
            <a:extLst>
              <a:ext uri="{FF2B5EF4-FFF2-40B4-BE49-F238E27FC236}">
                <a16:creationId xmlns:a16="http://schemas.microsoft.com/office/drawing/2014/main" id="{A47B03E3-E616-AE26-23EE-DAF4D774FA45}"/>
              </a:ext>
            </a:extLst>
          </p:cNvPr>
          <p:cNvSpPr>
            <a:spLocks noGrp="1"/>
          </p:cNvSpPr>
          <p:nvPr>
            <p:ph idx="1"/>
          </p:nvPr>
        </p:nvSpPr>
        <p:spPr/>
        <p:txBody>
          <a:bodyPr>
            <a:normAutofit lnSpcReduction="10000"/>
          </a:bodyPr>
          <a:lstStyle/>
          <a:p>
            <a:r>
              <a:rPr lang="en-US" dirty="0"/>
              <a:t>Do the same thing using a web application</a:t>
            </a:r>
          </a:p>
          <a:p>
            <a:r>
              <a:rPr lang="en-US" dirty="0"/>
              <a:t>Call the tomcat web application as </a:t>
            </a:r>
            <a:r>
              <a:rPr lang="en-US" dirty="0" err="1"/>
              <a:t>as</a:t>
            </a:r>
            <a:r>
              <a:rPr lang="en-US" dirty="0"/>
              <a:t> ditiss-git-web-1 and for cloning, the directory as ditiss-git-web-2</a:t>
            </a:r>
          </a:p>
          <a:p>
            <a:r>
              <a:rPr lang="en-US" dirty="0"/>
              <a:t>Files: temperatureConverter.html and </a:t>
            </a:r>
            <a:r>
              <a:rPr lang="en-US" dirty="0" err="1"/>
              <a:t>convert.jsp</a:t>
            </a:r>
            <a:endParaRPr lang="en-US" dirty="0"/>
          </a:p>
          <a:p>
            <a:r>
              <a:rPr lang="en-US" dirty="0"/>
              <a:t>To build and test the project:</a:t>
            </a:r>
          </a:p>
          <a:p>
            <a:pPr lvl="1"/>
            <a:r>
              <a:rPr lang="en-US" dirty="0"/>
              <a:t>Create a new directory (e.g. c:\delthis\gittest)</a:t>
            </a:r>
          </a:p>
          <a:p>
            <a:pPr lvl="1"/>
            <a:r>
              <a:rPr lang="en-US" dirty="0"/>
              <a:t>Copy the html and </a:t>
            </a:r>
            <a:r>
              <a:rPr lang="en-US" dirty="0" err="1"/>
              <a:t>jsp</a:t>
            </a:r>
            <a:r>
              <a:rPr lang="en-US" dirty="0"/>
              <a:t> files there and create WEB-INF to contain web.xml</a:t>
            </a:r>
          </a:p>
          <a:p>
            <a:pPr lvl="1"/>
            <a:r>
              <a:rPr lang="en-US" dirty="0"/>
              <a:t>In the </a:t>
            </a:r>
            <a:r>
              <a:rPr lang="en-US" dirty="0" err="1"/>
              <a:t>gittest</a:t>
            </a:r>
            <a:r>
              <a:rPr lang="en-US" dirty="0"/>
              <a:t> directory, </a:t>
            </a:r>
            <a:r>
              <a:rPr lang="en-US" b="1" dirty="0"/>
              <a:t>jar  -</a:t>
            </a:r>
            <a:r>
              <a:rPr lang="en-US" b="1" dirty="0" err="1"/>
              <a:t>cvf</a:t>
            </a:r>
            <a:r>
              <a:rPr lang="en-US" b="1" dirty="0"/>
              <a:t> </a:t>
            </a:r>
            <a:r>
              <a:rPr lang="en-US" b="1" dirty="0" err="1"/>
              <a:t>gittest.war</a:t>
            </a:r>
            <a:r>
              <a:rPr lang="en-US" b="1" dirty="0"/>
              <a:t>  *</a:t>
            </a:r>
          </a:p>
          <a:p>
            <a:pPr lvl="1"/>
            <a:r>
              <a:rPr lang="en-US" dirty="0"/>
              <a:t>Copy the generated war file in \tomcat\webapps</a:t>
            </a:r>
          </a:p>
          <a:p>
            <a:pPr lvl="1"/>
            <a:r>
              <a:rPr lang="en-US" dirty="0"/>
              <a:t>Open browser to access: http://localhost:8080/gittest/temperature_converter.html</a:t>
            </a:r>
            <a:endParaRPr lang="en-US" b="1" dirty="0"/>
          </a:p>
          <a:p>
            <a:endParaRPr lang="en-US" dirty="0"/>
          </a:p>
        </p:txBody>
      </p:sp>
    </p:spTree>
    <p:extLst>
      <p:ext uri="{BB962C8B-B14F-4D97-AF65-F5344CB8AC3E}">
        <p14:creationId xmlns:p14="http://schemas.microsoft.com/office/powerpoint/2010/main" val="1789134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E3D9E-BF7D-BFB1-F4F6-09539F8D1E9C}"/>
              </a:ext>
            </a:extLst>
          </p:cNvPr>
          <p:cNvSpPr>
            <a:spLocks noGrp="1"/>
          </p:cNvSpPr>
          <p:nvPr>
            <p:ph type="title"/>
          </p:nvPr>
        </p:nvSpPr>
        <p:spPr/>
        <p:txBody>
          <a:bodyPr/>
          <a:lstStyle/>
          <a:p>
            <a:r>
              <a:rPr lang="en-US" dirty="0"/>
              <a:t>temperatureConverter.html</a:t>
            </a:r>
          </a:p>
        </p:txBody>
      </p:sp>
      <p:sp>
        <p:nvSpPr>
          <p:cNvPr id="3" name="Content Placeholder 2">
            <a:extLst>
              <a:ext uri="{FF2B5EF4-FFF2-40B4-BE49-F238E27FC236}">
                <a16:creationId xmlns:a16="http://schemas.microsoft.com/office/drawing/2014/main" id="{A47B03E3-E616-AE26-23EE-DAF4D774FA45}"/>
              </a:ext>
            </a:extLst>
          </p:cNvPr>
          <p:cNvSpPr>
            <a:spLocks noGrp="1"/>
          </p:cNvSpPr>
          <p:nvPr>
            <p:ph idx="1"/>
          </p:nvPr>
        </p:nvSpPr>
        <p:spPr/>
        <p:txBody>
          <a:bodyPr>
            <a:normAutofit fontScale="25000" lnSpcReduction="20000"/>
          </a:bodyPr>
          <a:lstStyle/>
          <a:p>
            <a:r>
              <a:rPr lang="en-US" dirty="0"/>
              <a:t>&lt;!DOCTYPE html&gt;</a:t>
            </a:r>
          </a:p>
          <a:p>
            <a:r>
              <a:rPr lang="en-US" dirty="0"/>
              <a:t>&lt;html lang="</a:t>
            </a:r>
            <a:r>
              <a:rPr lang="en-US" dirty="0" err="1"/>
              <a:t>en</a:t>
            </a:r>
            <a:r>
              <a:rPr lang="en-US" dirty="0"/>
              <a:t>"&gt;</a:t>
            </a:r>
          </a:p>
          <a:p>
            <a:r>
              <a:rPr lang="en-US" dirty="0"/>
              <a:t>&lt;head&gt;</a:t>
            </a:r>
          </a:p>
          <a:p>
            <a:r>
              <a:rPr lang="en-US" dirty="0"/>
              <a:t>    &lt;meta charset="UTF-8"&gt;</a:t>
            </a:r>
          </a:p>
          <a:p>
            <a:r>
              <a:rPr lang="en-US" dirty="0"/>
              <a:t>    &lt;meta name="viewport" content="width=device-width, initial-scale=1.0"&gt;</a:t>
            </a:r>
          </a:p>
          <a:p>
            <a:r>
              <a:rPr lang="en-US" dirty="0"/>
              <a:t>    &lt;title&gt;Temperature Converter&lt;/title&gt;</a:t>
            </a:r>
          </a:p>
          <a:p>
            <a:r>
              <a:rPr lang="en-US" dirty="0"/>
              <a:t>&lt;/head&gt;</a:t>
            </a:r>
          </a:p>
          <a:p>
            <a:r>
              <a:rPr lang="en-US" dirty="0"/>
              <a:t>&lt;body&gt;</a:t>
            </a:r>
          </a:p>
          <a:p>
            <a:r>
              <a:rPr lang="en-US" dirty="0"/>
              <a:t>    &lt;h1&gt;Temperature Converter&lt;/h1&gt;</a:t>
            </a:r>
          </a:p>
          <a:p>
            <a:r>
              <a:rPr lang="en-US" dirty="0"/>
              <a:t>    &lt;form action="</a:t>
            </a:r>
            <a:r>
              <a:rPr lang="en-US" dirty="0" err="1"/>
              <a:t>convert.jsp</a:t>
            </a:r>
            <a:r>
              <a:rPr lang="en-US" dirty="0"/>
              <a:t>" method="post"&gt;</a:t>
            </a:r>
          </a:p>
          <a:p>
            <a:r>
              <a:rPr lang="en-US" dirty="0"/>
              <a:t>        &lt;label for="temperature"&gt;Enter temperature value:&lt;/label&gt;</a:t>
            </a:r>
          </a:p>
          <a:p>
            <a:r>
              <a:rPr lang="en-US" dirty="0"/>
              <a:t>        &lt;input type="number" step="any" name="temperature" required&gt;</a:t>
            </a:r>
          </a:p>
          <a:p>
            <a:endParaRPr lang="en-US" dirty="0"/>
          </a:p>
          <a:p>
            <a:r>
              <a:rPr lang="en-US" dirty="0"/>
              <a:t>        &lt;label for="unit"&gt;Select temperature unit:&lt;/label&gt;</a:t>
            </a:r>
          </a:p>
          <a:p>
            <a:r>
              <a:rPr lang="en-US" dirty="0"/>
              <a:t>        &lt;select name="unit" required&gt;</a:t>
            </a:r>
          </a:p>
          <a:p>
            <a:r>
              <a:rPr lang="en-US" dirty="0"/>
              <a:t>            &lt;option value="C"&gt;Celsius&lt;/option&gt;</a:t>
            </a:r>
          </a:p>
          <a:p>
            <a:r>
              <a:rPr lang="en-US" dirty="0"/>
              <a:t>            &lt;option value="F"&gt;Fahrenheit&lt;/option&gt;</a:t>
            </a:r>
          </a:p>
          <a:p>
            <a:r>
              <a:rPr lang="en-US" dirty="0"/>
              <a:t>        &lt;/select&gt;</a:t>
            </a:r>
          </a:p>
          <a:p>
            <a:endParaRPr lang="en-US" dirty="0"/>
          </a:p>
          <a:p>
            <a:r>
              <a:rPr lang="en-US" dirty="0"/>
              <a:t>        &lt;button type="submit"&gt;Convert&lt;/button&gt;</a:t>
            </a:r>
          </a:p>
          <a:p>
            <a:r>
              <a:rPr lang="en-US" dirty="0"/>
              <a:t>    &lt;/form&gt;</a:t>
            </a:r>
          </a:p>
          <a:p>
            <a:r>
              <a:rPr lang="en-US" dirty="0"/>
              <a:t>&lt;/body&gt;</a:t>
            </a:r>
          </a:p>
          <a:p>
            <a:r>
              <a:rPr lang="en-US" dirty="0"/>
              <a:t>&lt;/html&gt;</a:t>
            </a:r>
          </a:p>
        </p:txBody>
      </p:sp>
    </p:spTree>
    <p:extLst>
      <p:ext uri="{BB962C8B-B14F-4D97-AF65-F5344CB8AC3E}">
        <p14:creationId xmlns:p14="http://schemas.microsoft.com/office/powerpoint/2010/main" val="29063329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E3D9E-BF7D-BFB1-F4F6-09539F8D1E9C}"/>
              </a:ext>
            </a:extLst>
          </p:cNvPr>
          <p:cNvSpPr>
            <a:spLocks noGrp="1"/>
          </p:cNvSpPr>
          <p:nvPr>
            <p:ph type="title"/>
          </p:nvPr>
        </p:nvSpPr>
        <p:spPr/>
        <p:txBody>
          <a:bodyPr/>
          <a:lstStyle/>
          <a:p>
            <a:r>
              <a:rPr lang="en-US" dirty="0" err="1"/>
              <a:t>convert.jsp</a:t>
            </a:r>
            <a:endParaRPr lang="en-US" dirty="0"/>
          </a:p>
        </p:txBody>
      </p:sp>
      <p:sp>
        <p:nvSpPr>
          <p:cNvPr id="3" name="Content Placeholder 2">
            <a:extLst>
              <a:ext uri="{FF2B5EF4-FFF2-40B4-BE49-F238E27FC236}">
                <a16:creationId xmlns:a16="http://schemas.microsoft.com/office/drawing/2014/main" id="{A47B03E3-E616-AE26-23EE-DAF4D774FA45}"/>
              </a:ext>
            </a:extLst>
          </p:cNvPr>
          <p:cNvSpPr>
            <a:spLocks noGrp="1"/>
          </p:cNvSpPr>
          <p:nvPr>
            <p:ph idx="1"/>
          </p:nvPr>
        </p:nvSpPr>
        <p:spPr/>
        <p:txBody>
          <a:bodyPr>
            <a:normAutofit fontScale="25000" lnSpcReduction="20000"/>
          </a:bodyPr>
          <a:lstStyle/>
          <a:p>
            <a:r>
              <a:rPr lang="en-US" dirty="0"/>
              <a:t>&lt;%@ page import="</a:t>
            </a:r>
            <a:r>
              <a:rPr lang="en-US" dirty="0" err="1"/>
              <a:t>java.text.DecimalFormat</a:t>
            </a:r>
            <a:r>
              <a:rPr lang="en-US" dirty="0"/>
              <a:t>" %&gt;</a:t>
            </a:r>
          </a:p>
          <a:p>
            <a:r>
              <a:rPr lang="en-US" dirty="0"/>
              <a:t>&lt;%@ page import="</a:t>
            </a:r>
            <a:r>
              <a:rPr lang="en-US" dirty="0" err="1"/>
              <a:t>java.util.HashMap</a:t>
            </a:r>
            <a:r>
              <a:rPr lang="en-US" dirty="0"/>
              <a:t>" %&gt;</a:t>
            </a:r>
          </a:p>
          <a:p>
            <a:endParaRPr lang="en-US" dirty="0"/>
          </a:p>
          <a:p>
            <a:r>
              <a:rPr lang="en-US" dirty="0"/>
              <a:t>&lt;%@ page </a:t>
            </a:r>
            <a:r>
              <a:rPr lang="en-US" dirty="0" err="1"/>
              <a:t>contentType</a:t>
            </a:r>
            <a:r>
              <a:rPr lang="en-US" dirty="0"/>
              <a:t>="text/</a:t>
            </a:r>
            <a:r>
              <a:rPr lang="en-US" dirty="0" err="1"/>
              <a:t>html;charset</a:t>
            </a:r>
            <a:r>
              <a:rPr lang="en-US" dirty="0"/>
              <a:t>=UTF-8" language="java" %&gt;</a:t>
            </a:r>
          </a:p>
          <a:p>
            <a:r>
              <a:rPr lang="en-US" dirty="0"/>
              <a:t>&lt;html&gt;</a:t>
            </a:r>
          </a:p>
          <a:p>
            <a:r>
              <a:rPr lang="en-US" dirty="0"/>
              <a:t>&lt;head&gt;</a:t>
            </a:r>
          </a:p>
          <a:p>
            <a:r>
              <a:rPr lang="en-US" dirty="0"/>
              <a:t>    &lt;meta charset="UTF-8"&gt;</a:t>
            </a:r>
          </a:p>
          <a:p>
            <a:r>
              <a:rPr lang="en-US" dirty="0"/>
              <a:t>    &lt;title&gt;Temperature Conversion Result&lt;/title&gt;</a:t>
            </a:r>
          </a:p>
          <a:p>
            <a:r>
              <a:rPr lang="en-US" dirty="0"/>
              <a:t>&lt;/head&gt;</a:t>
            </a:r>
          </a:p>
          <a:p>
            <a:r>
              <a:rPr lang="en-US" dirty="0"/>
              <a:t>&lt;body&gt;</a:t>
            </a:r>
          </a:p>
          <a:p>
            <a:r>
              <a:rPr lang="en-US" dirty="0"/>
              <a:t>    &lt;h1&gt;Temperature Conversion Result&lt;/h1&gt;</a:t>
            </a:r>
          </a:p>
          <a:p>
            <a:endParaRPr lang="en-US" dirty="0"/>
          </a:p>
          <a:p>
            <a:r>
              <a:rPr lang="en-US" dirty="0"/>
              <a:t>    &lt;%-- Retrieve form parameters --%&gt;</a:t>
            </a:r>
          </a:p>
          <a:p>
            <a:r>
              <a:rPr lang="en-US" dirty="0"/>
              <a:t>    &lt;% String </a:t>
            </a:r>
            <a:r>
              <a:rPr lang="en-US" dirty="0" err="1"/>
              <a:t>temperatureStr</a:t>
            </a:r>
            <a:r>
              <a:rPr lang="en-US" dirty="0"/>
              <a:t> = </a:t>
            </a:r>
            <a:r>
              <a:rPr lang="en-US" dirty="0" err="1"/>
              <a:t>request.getParameter</a:t>
            </a:r>
            <a:r>
              <a:rPr lang="en-US" dirty="0"/>
              <a:t>("temperature");</a:t>
            </a:r>
          </a:p>
          <a:p>
            <a:r>
              <a:rPr lang="en-US" dirty="0"/>
              <a:t>       String unit = </a:t>
            </a:r>
            <a:r>
              <a:rPr lang="en-US" dirty="0" err="1"/>
              <a:t>request.getParameter</a:t>
            </a:r>
            <a:r>
              <a:rPr lang="en-US" dirty="0"/>
              <a:t>("unit");</a:t>
            </a:r>
          </a:p>
          <a:p>
            <a:endParaRPr lang="en-US" dirty="0"/>
          </a:p>
          <a:p>
            <a:r>
              <a:rPr lang="en-US" dirty="0"/>
              <a:t>       if (</a:t>
            </a:r>
            <a:r>
              <a:rPr lang="en-US" dirty="0" err="1"/>
              <a:t>temperatureStr</a:t>
            </a:r>
            <a:r>
              <a:rPr lang="en-US" dirty="0"/>
              <a:t> != null &amp;&amp; unit != null) {</a:t>
            </a:r>
          </a:p>
          <a:p>
            <a:r>
              <a:rPr lang="en-US" dirty="0"/>
              <a:t>           try {</a:t>
            </a:r>
          </a:p>
          <a:p>
            <a:r>
              <a:rPr lang="en-US" dirty="0"/>
              <a:t>               double temperature = </a:t>
            </a:r>
            <a:r>
              <a:rPr lang="en-US" dirty="0" err="1"/>
              <a:t>Double.parseDouble</a:t>
            </a:r>
            <a:r>
              <a:rPr lang="en-US" dirty="0"/>
              <a:t>(</a:t>
            </a:r>
            <a:r>
              <a:rPr lang="en-US" dirty="0" err="1"/>
              <a:t>temperatureStr</a:t>
            </a:r>
            <a:r>
              <a:rPr lang="en-US" dirty="0"/>
              <a:t>);</a:t>
            </a:r>
          </a:p>
          <a:p>
            <a:r>
              <a:rPr lang="en-US" dirty="0"/>
              <a:t>               double </a:t>
            </a:r>
            <a:r>
              <a:rPr lang="en-US" dirty="0" err="1"/>
              <a:t>convertedTemperature</a:t>
            </a:r>
            <a:r>
              <a:rPr lang="en-US" dirty="0"/>
              <a:t> = (</a:t>
            </a:r>
            <a:r>
              <a:rPr lang="en-US" dirty="0" err="1"/>
              <a:t>unit.equals</a:t>
            </a:r>
            <a:r>
              <a:rPr lang="en-US" dirty="0"/>
              <a:t>("C")) ? </a:t>
            </a:r>
            <a:r>
              <a:rPr lang="en-US" dirty="0" err="1"/>
              <a:t>celsiusToFahrenheit</a:t>
            </a:r>
            <a:r>
              <a:rPr lang="en-US" dirty="0"/>
              <a:t>(temperature) : </a:t>
            </a:r>
            <a:r>
              <a:rPr lang="en-US" dirty="0" err="1"/>
              <a:t>fahrenheitToCelsius</a:t>
            </a:r>
            <a:r>
              <a:rPr lang="en-US" dirty="0"/>
              <a:t>(temperature);</a:t>
            </a:r>
          </a:p>
          <a:p>
            <a:endParaRPr lang="en-US" dirty="0"/>
          </a:p>
          <a:p>
            <a:r>
              <a:rPr lang="en-US" dirty="0"/>
              <a:t>               // Format the temperatures to two decimal places</a:t>
            </a:r>
          </a:p>
          <a:p>
            <a:r>
              <a:rPr lang="en-US" dirty="0"/>
              <a:t>               </a:t>
            </a:r>
            <a:r>
              <a:rPr lang="en-US" dirty="0" err="1"/>
              <a:t>DecimalFormat</a:t>
            </a:r>
            <a:r>
              <a:rPr lang="en-US" dirty="0"/>
              <a:t> </a:t>
            </a:r>
            <a:r>
              <a:rPr lang="en-US" dirty="0" err="1"/>
              <a:t>df</a:t>
            </a:r>
            <a:r>
              <a:rPr lang="en-US" dirty="0"/>
              <a:t> = new </a:t>
            </a:r>
            <a:r>
              <a:rPr lang="en-US" dirty="0" err="1"/>
              <a:t>DecimalFormat</a:t>
            </a:r>
            <a:r>
              <a:rPr lang="en-US" dirty="0"/>
              <a:t>("#.##");</a:t>
            </a:r>
          </a:p>
          <a:p>
            <a:r>
              <a:rPr lang="en-US" dirty="0"/>
              <a:t>               String </a:t>
            </a:r>
            <a:r>
              <a:rPr lang="en-US" dirty="0" err="1"/>
              <a:t>originalTemperatureFormatted</a:t>
            </a:r>
            <a:r>
              <a:rPr lang="en-US" dirty="0"/>
              <a:t> = </a:t>
            </a:r>
            <a:r>
              <a:rPr lang="en-US" dirty="0" err="1"/>
              <a:t>df.format</a:t>
            </a:r>
            <a:r>
              <a:rPr lang="en-US" dirty="0"/>
              <a:t>(temperature);</a:t>
            </a:r>
          </a:p>
          <a:p>
            <a:r>
              <a:rPr lang="en-US" dirty="0"/>
              <a:t>               String </a:t>
            </a:r>
            <a:r>
              <a:rPr lang="en-US" dirty="0" err="1"/>
              <a:t>convertedTemperatureFormatted</a:t>
            </a:r>
            <a:r>
              <a:rPr lang="en-US" dirty="0"/>
              <a:t> = </a:t>
            </a:r>
            <a:r>
              <a:rPr lang="en-US" dirty="0" err="1"/>
              <a:t>df.format</a:t>
            </a:r>
            <a:r>
              <a:rPr lang="en-US" dirty="0"/>
              <a:t>(</a:t>
            </a:r>
            <a:r>
              <a:rPr lang="en-US" dirty="0" err="1"/>
              <a:t>convertedTemperature</a:t>
            </a:r>
            <a:r>
              <a:rPr lang="en-US" dirty="0"/>
              <a:t>);</a:t>
            </a:r>
          </a:p>
          <a:p>
            <a:endParaRPr lang="en-US" dirty="0"/>
          </a:p>
          <a:p>
            <a:r>
              <a:rPr lang="en-US" dirty="0"/>
              <a:t>               // Display the result</a:t>
            </a:r>
          </a:p>
          <a:p>
            <a:r>
              <a:rPr lang="en-US" dirty="0"/>
              <a:t>               </a:t>
            </a:r>
            <a:r>
              <a:rPr lang="en-US" dirty="0" err="1"/>
              <a:t>out.println</a:t>
            </a:r>
            <a:r>
              <a:rPr lang="en-US" dirty="0"/>
              <a:t>("&lt;p&gt;" + </a:t>
            </a:r>
            <a:r>
              <a:rPr lang="en-US" dirty="0" err="1"/>
              <a:t>originalTemperatureFormatted</a:t>
            </a:r>
            <a:r>
              <a:rPr lang="en-US" dirty="0"/>
              <a:t> + " " + unit + " is equal to " + </a:t>
            </a:r>
            <a:r>
              <a:rPr lang="en-US" dirty="0" err="1"/>
              <a:t>convertedTemperatureFormatted</a:t>
            </a:r>
            <a:r>
              <a:rPr lang="en-US" dirty="0"/>
              <a:t> + " " + ((</a:t>
            </a:r>
            <a:r>
              <a:rPr lang="en-US" dirty="0" err="1"/>
              <a:t>unit.equals</a:t>
            </a:r>
            <a:r>
              <a:rPr lang="en-US" dirty="0"/>
              <a:t>("C")) ? "Fahrenheit" : "Celsius") + ".&lt;/p&gt;");</a:t>
            </a:r>
          </a:p>
          <a:p>
            <a:r>
              <a:rPr lang="en-US" dirty="0"/>
              <a:t>           } catch (</a:t>
            </a:r>
            <a:r>
              <a:rPr lang="en-US" dirty="0" err="1"/>
              <a:t>NumberFormatException</a:t>
            </a:r>
            <a:r>
              <a:rPr lang="en-US" dirty="0"/>
              <a:t> e) {</a:t>
            </a:r>
          </a:p>
          <a:p>
            <a:r>
              <a:rPr lang="en-US" dirty="0"/>
              <a:t>               </a:t>
            </a:r>
            <a:r>
              <a:rPr lang="en-US" dirty="0" err="1"/>
              <a:t>out.println</a:t>
            </a:r>
            <a:r>
              <a:rPr lang="en-US" dirty="0"/>
              <a:t>("&lt;p&gt;Invalid temperature value. Please enter a valid number.&lt;/p&gt;");</a:t>
            </a:r>
          </a:p>
          <a:p>
            <a:r>
              <a:rPr lang="en-US" dirty="0"/>
              <a:t>           }</a:t>
            </a:r>
          </a:p>
          <a:p>
            <a:r>
              <a:rPr lang="en-US" dirty="0"/>
              <a:t>       } else {</a:t>
            </a:r>
          </a:p>
          <a:p>
            <a:r>
              <a:rPr lang="en-US" dirty="0"/>
              <a:t>           </a:t>
            </a:r>
            <a:r>
              <a:rPr lang="en-US" dirty="0" err="1"/>
              <a:t>out.println</a:t>
            </a:r>
            <a:r>
              <a:rPr lang="en-US" dirty="0"/>
              <a:t>("&lt;p&gt;Invalid input. Please enter both temperature value and unit.&lt;/p&gt;");</a:t>
            </a:r>
          </a:p>
          <a:p>
            <a:r>
              <a:rPr lang="en-US" dirty="0"/>
              <a:t>       }</a:t>
            </a:r>
          </a:p>
          <a:p>
            <a:r>
              <a:rPr lang="en-US" dirty="0"/>
              <a:t>    %&gt;</a:t>
            </a:r>
          </a:p>
          <a:p>
            <a:endParaRPr lang="en-US" dirty="0"/>
          </a:p>
          <a:p>
            <a:r>
              <a:rPr lang="en-US" dirty="0"/>
              <a:t>    &lt;p&gt;&lt;a </a:t>
            </a:r>
            <a:r>
              <a:rPr lang="en-US" dirty="0" err="1"/>
              <a:t>href</a:t>
            </a:r>
            <a:r>
              <a:rPr lang="en-US" dirty="0"/>
              <a:t>="temperature_converter.html"&gt;Back to Converter&lt;/a&gt;&lt;/p&gt;</a:t>
            </a:r>
          </a:p>
          <a:p>
            <a:r>
              <a:rPr lang="en-US" dirty="0"/>
              <a:t>&lt;/body&gt;</a:t>
            </a:r>
          </a:p>
          <a:p>
            <a:r>
              <a:rPr lang="en-US" dirty="0"/>
              <a:t>&lt;/html&gt;</a:t>
            </a:r>
          </a:p>
          <a:p>
            <a:endParaRPr lang="en-US" dirty="0"/>
          </a:p>
          <a:p>
            <a:r>
              <a:rPr lang="en-US" dirty="0"/>
              <a:t>&lt;%! </a:t>
            </a:r>
          </a:p>
          <a:p>
            <a:r>
              <a:rPr lang="en-US" dirty="0"/>
              <a:t>    // Method to convert Celsius to Fahrenheit</a:t>
            </a:r>
          </a:p>
          <a:p>
            <a:r>
              <a:rPr lang="en-US" dirty="0"/>
              <a:t>    private double </a:t>
            </a:r>
            <a:r>
              <a:rPr lang="en-US" dirty="0" err="1"/>
              <a:t>celsiusToFahrenheit</a:t>
            </a:r>
            <a:r>
              <a:rPr lang="en-US" dirty="0"/>
              <a:t>(double </a:t>
            </a:r>
            <a:r>
              <a:rPr lang="en-US" dirty="0" err="1"/>
              <a:t>celsius</a:t>
            </a:r>
            <a:r>
              <a:rPr lang="en-US" dirty="0"/>
              <a:t>) {</a:t>
            </a:r>
          </a:p>
          <a:p>
            <a:r>
              <a:rPr lang="en-US" dirty="0"/>
              <a:t>        return (</a:t>
            </a:r>
            <a:r>
              <a:rPr lang="en-US" dirty="0" err="1"/>
              <a:t>celsius</a:t>
            </a:r>
            <a:r>
              <a:rPr lang="en-US" dirty="0"/>
              <a:t> * 9/5) + 32;</a:t>
            </a:r>
          </a:p>
          <a:p>
            <a:r>
              <a:rPr lang="en-US" dirty="0"/>
              <a:t>    }</a:t>
            </a:r>
          </a:p>
          <a:p>
            <a:endParaRPr lang="en-US" dirty="0"/>
          </a:p>
          <a:p>
            <a:r>
              <a:rPr lang="en-US" dirty="0"/>
              <a:t>    // Method to convert Fahrenheit to Celsius</a:t>
            </a:r>
          </a:p>
          <a:p>
            <a:r>
              <a:rPr lang="en-US" dirty="0"/>
              <a:t>    private double </a:t>
            </a:r>
            <a:r>
              <a:rPr lang="en-US" dirty="0" err="1"/>
              <a:t>fahrenheitToCelsius</a:t>
            </a:r>
            <a:r>
              <a:rPr lang="en-US" dirty="0"/>
              <a:t>(double </a:t>
            </a:r>
            <a:r>
              <a:rPr lang="en-US" dirty="0" err="1"/>
              <a:t>fahrenheit</a:t>
            </a:r>
            <a:r>
              <a:rPr lang="en-US" dirty="0"/>
              <a:t>) {</a:t>
            </a:r>
          </a:p>
          <a:p>
            <a:r>
              <a:rPr lang="en-US" dirty="0"/>
              <a:t>        return (</a:t>
            </a:r>
            <a:r>
              <a:rPr lang="en-US" dirty="0" err="1"/>
              <a:t>fahrenheit</a:t>
            </a:r>
            <a:r>
              <a:rPr lang="en-US" dirty="0"/>
              <a:t> - 32) * 5/9;</a:t>
            </a:r>
          </a:p>
          <a:p>
            <a:r>
              <a:rPr lang="en-US" dirty="0"/>
              <a:t>    }</a:t>
            </a:r>
          </a:p>
          <a:p>
            <a:r>
              <a:rPr lang="en-US" dirty="0"/>
              <a:t>%&gt;</a:t>
            </a:r>
          </a:p>
          <a:p>
            <a:endParaRPr lang="en-US" dirty="0"/>
          </a:p>
        </p:txBody>
      </p:sp>
    </p:spTree>
    <p:extLst>
      <p:ext uri="{BB962C8B-B14F-4D97-AF65-F5344CB8AC3E}">
        <p14:creationId xmlns:p14="http://schemas.microsoft.com/office/powerpoint/2010/main" val="26276260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25FACF-F7BF-575A-992E-A94A4B63DA2A}"/>
              </a:ext>
            </a:extLst>
          </p:cNvPr>
          <p:cNvSpPr>
            <a:spLocks noGrp="1"/>
          </p:cNvSpPr>
          <p:nvPr>
            <p:ph type="title"/>
          </p:nvPr>
        </p:nvSpPr>
        <p:spPr/>
        <p:txBody>
          <a:bodyPr/>
          <a:lstStyle/>
          <a:p>
            <a:r>
              <a:rPr lang="en-IN" dirty="0"/>
              <a:t>Git Branch and Merge</a:t>
            </a:r>
          </a:p>
        </p:txBody>
      </p:sp>
      <p:sp>
        <p:nvSpPr>
          <p:cNvPr id="5" name="Text Placeholder 4">
            <a:extLst>
              <a:ext uri="{FF2B5EF4-FFF2-40B4-BE49-F238E27FC236}">
                <a16:creationId xmlns:a16="http://schemas.microsoft.com/office/drawing/2014/main" id="{09705CE1-239C-56CA-546B-C807EEBCB95A}"/>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6058945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451F3-C1F4-95AF-9C7B-8007895A0843}"/>
              </a:ext>
            </a:extLst>
          </p:cNvPr>
          <p:cNvSpPr>
            <a:spLocks noGrp="1"/>
          </p:cNvSpPr>
          <p:nvPr>
            <p:ph type="title"/>
          </p:nvPr>
        </p:nvSpPr>
        <p:spPr/>
        <p:txBody>
          <a:bodyPr/>
          <a:lstStyle/>
          <a:p>
            <a:r>
              <a:rPr lang="en-IN" dirty="0"/>
              <a:t>Branching and Merging – High-level Concept</a:t>
            </a:r>
          </a:p>
        </p:txBody>
      </p:sp>
      <p:sp>
        <p:nvSpPr>
          <p:cNvPr id="3" name="Text Placeholder 2">
            <a:extLst>
              <a:ext uri="{FF2B5EF4-FFF2-40B4-BE49-F238E27FC236}">
                <a16:creationId xmlns:a16="http://schemas.microsoft.com/office/drawing/2014/main" id="{9D998AAA-AAD1-317E-095D-BE19EF191171}"/>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6680866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18969-2F67-C018-9D92-9795D09B358E}"/>
              </a:ext>
            </a:extLst>
          </p:cNvPr>
          <p:cNvSpPr>
            <a:spLocks noGrp="1"/>
          </p:cNvSpPr>
          <p:nvPr>
            <p:ph type="title"/>
          </p:nvPr>
        </p:nvSpPr>
        <p:spPr/>
        <p:txBody>
          <a:bodyPr/>
          <a:lstStyle/>
          <a:p>
            <a:r>
              <a:rPr lang="en-IN" dirty="0"/>
              <a:t>Default Branch</a:t>
            </a:r>
          </a:p>
        </p:txBody>
      </p:sp>
      <p:sp>
        <p:nvSpPr>
          <p:cNvPr id="3" name="Content Placeholder 2">
            <a:extLst>
              <a:ext uri="{FF2B5EF4-FFF2-40B4-BE49-F238E27FC236}">
                <a16:creationId xmlns:a16="http://schemas.microsoft.com/office/drawing/2014/main" id="{B6E95C2D-796E-C135-3006-A01EAB35DA1C}"/>
              </a:ext>
            </a:extLst>
          </p:cNvPr>
          <p:cNvSpPr>
            <a:spLocks noGrp="1"/>
          </p:cNvSpPr>
          <p:nvPr>
            <p:ph idx="1"/>
          </p:nvPr>
        </p:nvSpPr>
        <p:spPr/>
        <p:txBody>
          <a:bodyPr/>
          <a:lstStyle/>
          <a:p>
            <a:r>
              <a:rPr lang="en-IN" dirty="0"/>
              <a:t>When we push changes to GitHub, it automatically creates a first branch called as Master/Main</a:t>
            </a:r>
          </a:p>
        </p:txBody>
      </p:sp>
      <p:pic>
        <p:nvPicPr>
          <p:cNvPr id="5" name="Picture 4">
            <a:extLst>
              <a:ext uri="{FF2B5EF4-FFF2-40B4-BE49-F238E27FC236}">
                <a16:creationId xmlns:a16="http://schemas.microsoft.com/office/drawing/2014/main" id="{2F780116-9422-9222-EB70-A44B86D66AF1}"/>
              </a:ext>
            </a:extLst>
          </p:cNvPr>
          <p:cNvPicPr>
            <a:picLocks noChangeAspect="1"/>
          </p:cNvPicPr>
          <p:nvPr/>
        </p:nvPicPr>
        <p:blipFill>
          <a:blip r:embed="rId2"/>
          <a:stretch>
            <a:fillRect/>
          </a:stretch>
        </p:blipFill>
        <p:spPr>
          <a:xfrm>
            <a:off x="507691" y="3015780"/>
            <a:ext cx="11176617" cy="3048168"/>
          </a:xfrm>
          <a:prstGeom prst="rect">
            <a:avLst/>
          </a:prstGeom>
        </p:spPr>
      </p:pic>
    </p:spTree>
    <p:extLst>
      <p:ext uri="{BB962C8B-B14F-4D97-AF65-F5344CB8AC3E}">
        <p14:creationId xmlns:p14="http://schemas.microsoft.com/office/powerpoint/2010/main" val="1617073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8ABFC-86DF-D452-F390-0E0B8A55AFCB}"/>
              </a:ext>
            </a:extLst>
          </p:cNvPr>
          <p:cNvSpPr>
            <a:spLocks noGrp="1"/>
          </p:cNvSpPr>
          <p:nvPr>
            <p:ph type="title"/>
          </p:nvPr>
        </p:nvSpPr>
        <p:spPr/>
        <p:txBody>
          <a:bodyPr/>
          <a:lstStyle/>
          <a:p>
            <a:r>
              <a:rPr lang="en-IN" dirty="0"/>
              <a:t>Version control example</a:t>
            </a:r>
          </a:p>
        </p:txBody>
      </p:sp>
      <p:sp>
        <p:nvSpPr>
          <p:cNvPr id="3" name="Content Placeholder 2">
            <a:extLst>
              <a:ext uri="{FF2B5EF4-FFF2-40B4-BE49-F238E27FC236}">
                <a16:creationId xmlns:a16="http://schemas.microsoft.com/office/drawing/2014/main" id="{B4DEB331-450A-36D3-4E52-11D7181A84B0}"/>
              </a:ext>
            </a:extLst>
          </p:cNvPr>
          <p:cNvSpPr>
            <a:spLocks noGrp="1"/>
          </p:cNvSpPr>
          <p:nvPr>
            <p:ph sz="half" idx="1"/>
          </p:nvPr>
        </p:nvSpPr>
        <p:spPr/>
        <p:txBody>
          <a:bodyPr/>
          <a:lstStyle/>
          <a:p>
            <a:r>
              <a:rPr lang="en-IN" dirty="0"/>
              <a:t>Unfortunately, his code was not properly tested, and hence, crashes</a:t>
            </a:r>
          </a:p>
          <a:p>
            <a:endParaRPr lang="en-IN" dirty="0"/>
          </a:p>
          <a:p>
            <a:r>
              <a:rPr lang="en-IN" dirty="0"/>
              <a:t>Rolling back to version 1.0 is not easy – it is all mixed up</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sp>
        <p:nvSpPr>
          <p:cNvPr id="6" name="Content Placeholder 5">
            <a:extLst>
              <a:ext uri="{FF2B5EF4-FFF2-40B4-BE49-F238E27FC236}">
                <a16:creationId xmlns:a16="http://schemas.microsoft.com/office/drawing/2014/main" id="{5E53073E-D28B-36CA-669C-CF5E356A5AE1}"/>
              </a:ext>
            </a:extLst>
          </p:cNvPr>
          <p:cNvSpPr>
            <a:spLocks noGrp="1"/>
          </p:cNvSpPr>
          <p:nvPr>
            <p:ph sz="half" idx="2"/>
          </p:nvPr>
        </p:nvSpPr>
        <p:spPr/>
        <p:txBody>
          <a:bodyPr/>
          <a:lstStyle/>
          <a:p>
            <a:endParaRPr lang="en-IN"/>
          </a:p>
        </p:txBody>
      </p:sp>
      <p:pic>
        <p:nvPicPr>
          <p:cNvPr id="5" name="Picture 4">
            <a:extLst>
              <a:ext uri="{FF2B5EF4-FFF2-40B4-BE49-F238E27FC236}">
                <a16:creationId xmlns:a16="http://schemas.microsoft.com/office/drawing/2014/main" id="{FE674FAC-F7A4-EF45-85DE-AC91D5A7B584}"/>
              </a:ext>
            </a:extLst>
          </p:cNvPr>
          <p:cNvPicPr>
            <a:picLocks noChangeAspect="1"/>
          </p:cNvPicPr>
          <p:nvPr/>
        </p:nvPicPr>
        <p:blipFill>
          <a:blip r:embed="rId2"/>
          <a:stretch>
            <a:fillRect/>
          </a:stretch>
        </p:blipFill>
        <p:spPr>
          <a:xfrm>
            <a:off x="6172200" y="1978363"/>
            <a:ext cx="5526175" cy="3333375"/>
          </a:xfrm>
          <a:prstGeom prst="rect">
            <a:avLst/>
          </a:prstGeom>
        </p:spPr>
      </p:pic>
    </p:spTree>
    <p:extLst>
      <p:ext uri="{BB962C8B-B14F-4D97-AF65-F5344CB8AC3E}">
        <p14:creationId xmlns:p14="http://schemas.microsoft.com/office/powerpoint/2010/main" val="24205561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429DC-CEB0-224D-05E7-4A587777A453}"/>
              </a:ext>
            </a:extLst>
          </p:cNvPr>
          <p:cNvSpPr>
            <a:spLocks noGrp="1"/>
          </p:cNvSpPr>
          <p:nvPr>
            <p:ph type="title"/>
          </p:nvPr>
        </p:nvSpPr>
        <p:spPr/>
        <p:txBody>
          <a:bodyPr/>
          <a:lstStyle/>
          <a:p>
            <a:r>
              <a:rPr lang="en-IN" dirty="0"/>
              <a:t>Need for Branch and Merge</a:t>
            </a:r>
          </a:p>
        </p:txBody>
      </p:sp>
      <p:sp>
        <p:nvSpPr>
          <p:cNvPr id="3" name="Content Placeholder 2">
            <a:extLst>
              <a:ext uri="{FF2B5EF4-FFF2-40B4-BE49-F238E27FC236}">
                <a16:creationId xmlns:a16="http://schemas.microsoft.com/office/drawing/2014/main" id="{C3471971-40E4-24D8-AAEC-07982002DD8B}"/>
              </a:ext>
            </a:extLst>
          </p:cNvPr>
          <p:cNvSpPr>
            <a:spLocks noGrp="1"/>
          </p:cNvSpPr>
          <p:nvPr>
            <p:ph idx="1"/>
          </p:nvPr>
        </p:nvSpPr>
        <p:spPr/>
        <p:txBody>
          <a:bodyPr/>
          <a:lstStyle/>
          <a:p>
            <a:r>
              <a:rPr lang="en-IN" dirty="0"/>
              <a:t>Suppose a new developer wants code to add a feature </a:t>
            </a:r>
          </a:p>
        </p:txBody>
      </p:sp>
      <p:pic>
        <p:nvPicPr>
          <p:cNvPr id="5" name="Picture 4">
            <a:extLst>
              <a:ext uri="{FF2B5EF4-FFF2-40B4-BE49-F238E27FC236}">
                <a16:creationId xmlns:a16="http://schemas.microsoft.com/office/drawing/2014/main" id="{6FF1DCD5-783D-9752-8142-A9A030D44A69}"/>
              </a:ext>
            </a:extLst>
          </p:cNvPr>
          <p:cNvPicPr>
            <a:picLocks noChangeAspect="1"/>
          </p:cNvPicPr>
          <p:nvPr/>
        </p:nvPicPr>
        <p:blipFill>
          <a:blip r:embed="rId2"/>
          <a:stretch>
            <a:fillRect/>
          </a:stretch>
        </p:blipFill>
        <p:spPr>
          <a:xfrm>
            <a:off x="838200" y="2420819"/>
            <a:ext cx="10616831" cy="4526034"/>
          </a:xfrm>
          <a:prstGeom prst="rect">
            <a:avLst/>
          </a:prstGeom>
        </p:spPr>
      </p:pic>
    </p:spTree>
    <p:extLst>
      <p:ext uri="{BB962C8B-B14F-4D97-AF65-F5344CB8AC3E}">
        <p14:creationId xmlns:p14="http://schemas.microsoft.com/office/powerpoint/2010/main" val="37833197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429DC-CEB0-224D-05E7-4A587777A453}"/>
              </a:ext>
            </a:extLst>
          </p:cNvPr>
          <p:cNvSpPr>
            <a:spLocks noGrp="1"/>
          </p:cNvSpPr>
          <p:nvPr>
            <p:ph type="title"/>
          </p:nvPr>
        </p:nvSpPr>
        <p:spPr/>
        <p:txBody>
          <a:bodyPr/>
          <a:lstStyle/>
          <a:p>
            <a:r>
              <a:rPr lang="en-IN" dirty="0"/>
              <a:t>Creating Additional Branches</a:t>
            </a:r>
          </a:p>
        </p:txBody>
      </p:sp>
      <p:sp>
        <p:nvSpPr>
          <p:cNvPr id="3" name="Content Placeholder 2">
            <a:extLst>
              <a:ext uri="{FF2B5EF4-FFF2-40B4-BE49-F238E27FC236}">
                <a16:creationId xmlns:a16="http://schemas.microsoft.com/office/drawing/2014/main" id="{C3471971-40E4-24D8-AAEC-07982002DD8B}"/>
              </a:ext>
            </a:extLst>
          </p:cNvPr>
          <p:cNvSpPr>
            <a:spLocks noGrp="1"/>
          </p:cNvSpPr>
          <p:nvPr>
            <p:ph idx="1"/>
          </p:nvPr>
        </p:nvSpPr>
        <p:spPr/>
        <p:txBody>
          <a:bodyPr/>
          <a:lstStyle/>
          <a:p>
            <a:r>
              <a:rPr lang="en-IN" dirty="0"/>
              <a:t>This developer can create an additional branch for her feature, say called feature1</a:t>
            </a:r>
          </a:p>
        </p:txBody>
      </p:sp>
      <p:pic>
        <p:nvPicPr>
          <p:cNvPr id="6" name="Picture 5">
            <a:extLst>
              <a:ext uri="{FF2B5EF4-FFF2-40B4-BE49-F238E27FC236}">
                <a16:creationId xmlns:a16="http://schemas.microsoft.com/office/drawing/2014/main" id="{80522FF3-FF83-7585-7999-A83F2C424101}"/>
              </a:ext>
            </a:extLst>
          </p:cNvPr>
          <p:cNvPicPr>
            <a:picLocks noChangeAspect="1"/>
          </p:cNvPicPr>
          <p:nvPr/>
        </p:nvPicPr>
        <p:blipFill>
          <a:blip r:embed="rId2"/>
          <a:stretch>
            <a:fillRect/>
          </a:stretch>
        </p:blipFill>
        <p:spPr>
          <a:xfrm>
            <a:off x="1458929" y="2726415"/>
            <a:ext cx="8281161" cy="3936376"/>
          </a:xfrm>
          <a:prstGeom prst="rect">
            <a:avLst/>
          </a:prstGeom>
        </p:spPr>
      </p:pic>
    </p:spTree>
    <p:extLst>
      <p:ext uri="{BB962C8B-B14F-4D97-AF65-F5344CB8AC3E}">
        <p14:creationId xmlns:p14="http://schemas.microsoft.com/office/powerpoint/2010/main" val="10604476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C760D-4D77-CEAE-7FB5-B336C95A98A7}"/>
              </a:ext>
            </a:extLst>
          </p:cNvPr>
          <p:cNvSpPr>
            <a:spLocks noGrp="1"/>
          </p:cNvSpPr>
          <p:nvPr>
            <p:ph type="title"/>
          </p:nvPr>
        </p:nvSpPr>
        <p:spPr/>
        <p:txBody>
          <a:bodyPr/>
          <a:lstStyle/>
          <a:p>
            <a:r>
              <a:rPr lang="en-IN" dirty="0"/>
              <a:t>After the Developer completes her work</a:t>
            </a:r>
          </a:p>
        </p:txBody>
      </p:sp>
      <p:sp>
        <p:nvSpPr>
          <p:cNvPr id="3" name="Content Placeholder 2">
            <a:extLst>
              <a:ext uri="{FF2B5EF4-FFF2-40B4-BE49-F238E27FC236}">
                <a16:creationId xmlns:a16="http://schemas.microsoft.com/office/drawing/2014/main" id="{C356A753-0F18-D1F8-D448-A2F56026B601}"/>
              </a:ext>
            </a:extLst>
          </p:cNvPr>
          <p:cNvSpPr>
            <a:spLocks noGrp="1"/>
          </p:cNvSpPr>
          <p:nvPr>
            <p:ph idx="1"/>
          </p:nvPr>
        </p:nvSpPr>
        <p:spPr/>
        <p:txBody>
          <a:bodyPr/>
          <a:lstStyle/>
          <a:p>
            <a:r>
              <a:rPr lang="en-IN" dirty="0"/>
              <a:t>Someone can review her changes and merge her branch into the master branch</a:t>
            </a:r>
          </a:p>
        </p:txBody>
      </p:sp>
      <p:pic>
        <p:nvPicPr>
          <p:cNvPr id="5" name="Picture 4">
            <a:extLst>
              <a:ext uri="{FF2B5EF4-FFF2-40B4-BE49-F238E27FC236}">
                <a16:creationId xmlns:a16="http://schemas.microsoft.com/office/drawing/2014/main" id="{B6B33F34-AEE4-8699-0579-1C81154F2A60}"/>
              </a:ext>
            </a:extLst>
          </p:cNvPr>
          <p:cNvPicPr>
            <a:picLocks noChangeAspect="1"/>
          </p:cNvPicPr>
          <p:nvPr/>
        </p:nvPicPr>
        <p:blipFill>
          <a:blip r:embed="rId2"/>
          <a:stretch>
            <a:fillRect/>
          </a:stretch>
        </p:blipFill>
        <p:spPr>
          <a:xfrm>
            <a:off x="2434974" y="2646694"/>
            <a:ext cx="7926111" cy="3665206"/>
          </a:xfrm>
          <a:prstGeom prst="rect">
            <a:avLst/>
          </a:prstGeom>
        </p:spPr>
      </p:pic>
    </p:spTree>
    <p:extLst>
      <p:ext uri="{BB962C8B-B14F-4D97-AF65-F5344CB8AC3E}">
        <p14:creationId xmlns:p14="http://schemas.microsoft.com/office/powerpoint/2010/main" val="541177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451F3-C1F4-95AF-9C7B-8007895A0843}"/>
              </a:ext>
            </a:extLst>
          </p:cNvPr>
          <p:cNvSpPr>
            <a:spLocks noGrp="1"/>
          </p:cNvSpPr>
          <p:nvPr>
            <p:ph type="title"/>
          </p:nvPr>
        </p:nvSpPr>
        <p:spPr/>
        <p:txBody>
          <a:bodyPr/>
          <a:lstStyle/>
          <a:p>
            <a:r>
              <a:rPr lang="en-IN" dirty="0"/>
              <a:t>Branching and Merging Step by step</a:t>
            </a:r>
          </a:p>
        </p:txBody>
      </p:sp>
      <p:sp>
        <p:nvSpPr>
          <p:cNvPr id="3" name="Text Placeholder 2">
            <a:extLst>
              <a:ext uri="{FF2B5EF4-FFF2-40B4-BE49-F238E27FC236}">
                <a16:creationId xmlns:a16="http://schemas.microsoft.com/office/drawing/2014/main" id="{9D998AAA-AAD1-317E-095D-BE19EF191171}"/>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057326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53A99-D658-3B8D-672A-33D3B807040E}"/>
              </a:ext>
            </a:extLst>
          </p:cNvPr>
          <p:cNvSpPr>
            <a:spLocks noGrp="1"/>
          </p:cNvSpPr>
          <p:nvPr>
            <p:ph type="title"/>
          </p:nvPr>
        </p:nvSpPr>
        <p:spPr/>
        <p:txBody>
          <a:bodyPr/>
          <a:lstStyle/>
          <a:p>
            <a:r>
              <a:rPr lang="en-IN" dirty="0"/>
              <a:t>Branching step-by-step</a:t>
            </a:r>
          </a:p>
        </p:txBody>
      </p:sp>
      <p:sp>
        <p:nvSpPr>
          <p:cNvPr id="3" name="Content Placeholder 2">
            <a:extLst>
              <a:ext uri="{FF2B5EF4-FFF2-40B4-BE49-F238E27FC236}">
                <a16:creationId xmlns:a16="http://schemas.microsoft.com/office/drawing/2014/main" id="{F979CC19-C9B1-37C1-9C02-B028B8CCF272}"/>
              </a:ext>
            </a:extLst>
          </p:cNvPr>
          <p:cNvSpPr>
            <a:spLocks noGrp="1"/>
          </p:cNvSpPr>
          <p:nvPr>
            <p:ph idx="1"/>
          </p:nvPr>
        </p:nvSpPr>
        <p:spPr/>
        <p:txBody>
          <a:bodyPr/>
          <a:lstStyle/>
          <a:p>
            <a:r>
              <a:rPr lang="en-IN" dirty="0"/>
              <a:t>When we create a file locally and commit it, Git automatically creates a branch called Master</a:t>
            </a:r>
          </a:p>
        </p:txBody>
      </p:sp>
      <p:pic>
        <p:nvPicPr>
          <p:cNvPr id="5" name="Picture 4">
            <a:extLst>
              <a:ext uri="{FF2B5EF4-FFF2-40B4-BE49-F238E27FC236}">
                <a16:creationId xmlns:a16="http://schemas.microsoft.com/office/drawing/2014/main" id="{28CB57E4-1C78-B464-6211-2E3A9E64934C}"/>
              </a:ext>
            </a:extLst>
          </p:cNvPr>
          <p:cNvPicPr>
            <a:picLocks noChangeAspect="1"/>
          </p:cNvPicPr>
          <p:nvPr/>
        </p:nvPicPr>
        <p:blipFill>
          <a:blip r:embed="rId2"/>
          <a:stretch>
            <a:fillRect/>
          </a:stretch>
        </p:blipFill>
        <p:spPr>
          <a:xfrm>
            <a:off x="3708277" y="2884322"/>
            <a:ext cx="4775445" cy="2959252"/>
          </a:xfrm>
          <a:prstGeom prst="rect">
            <a:avLst/>
          </a:prstGeom>
        </p:spPr>
      </p:pic>
    </p:spTree>
    <p:extLst>
      <p:ext uri="{BB962C8B-B14F-4D97-AF65-F5344CB8AC3E}">
        <p14:creationId xmlns:p14="http://schemas.microsoft.com/office/powerpoint/2010/main" val="14662002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53A99-D658-3B8D-672A-33D3B807040E}"/>
              </a:ext>
            </a:extLst>
          </p:cNvPr>
          <p:cNvSpPr>
            <a:spLocks noGrp="1"/>
          </p:cNvSpPr>
          <p:nvPr>
            <p:ph type="title"/>
          </p:nvPr>
        </p:nvSpPr>
        <p:spPr/>
        <p:txBody>
          <a:bodyPr/>
          <a:lstStyle/>
          <a:p>
            <a:r>
              <a:rPr lang="en-IN" dirty="0"/>
              <a:t>Creating a Branch</a:t>
            </a:r>
          </a:p>
        </p:txBody>
      </p:sp>
      <p:sp>
        <p:nvSpPr>
          <p:cNvPr id="3" name="Content Placeholder 2">
            <a:extLst>
              <a:ext uri="{FF2B5EF4-FFF2-40B4-BE49-F238E27FC236}">
                <a16:creationId xmlns:a16="http://schemas.microsoft.com/office/drawing/2014/main" id="{F979CC19-C9B1-37C1-9C02-B028B8CCF272}"/>
              </a:ext>
            </a:extLst>
          </p:cNvPr>
          <p:cNvSpPr>
            <a:spLocks noGrp="1"/>
          </p:cNvSpPr>
          <p:nvPr>
            <p:ph idx="1"/>
          </p:nvPr>
        </p:nvSpPr>
        <p:spPr/>
        <p:txBody>
          <a:bodyPr/>
          <a:lstStyle/>
          <a:p>
            <a:r>
              <a:rPr lang="en-IN" dirty="0"/>
              <a:t>To create a branch, we can run a command </a:t>
            </a:r>
            <a:r>
              <a:rPr lang="en-IN" b="1" dirty="0"/>
              <a:t>git branch </a:t>
            </a:r>
            <a:r>
              <a:rPr lang="en-IN" b="1" i="1" dirty="0"/>
              <a:t>branch-name</a:t>
            </a:r>
            <a:r>
              <a:rPr lang="en-IN" i="1" dirty="0"/>
              <a:t>, e.g. </a:t>
            </a:r>
            <a:r>
              <a:rPr lang="en-IN" b="1" i="1" dirty="0"/>
              <a:t>git branch feature1</a:t>
            </a:r>
            <a:endParaRPr lang="en-IN" dirty="0"/>
          </a:p>
        </p:txBody>
      </p:sp>
      <p:pic>
        <p:nvPicPr>
          <p:cNvPr id="6" name="Picture 5">
            <a:extLst>
              <a:ext uri="{FF2B5EF4-FFF2-40B4-BE49-F238E27FC236}">
                <a16:creationId xmlns:a16="http://schemas.microsoft.com/office/drawing/2014/main" id="{E4237141-F0F1-C566-4F03-027CB9EF9173}"/>
              </a:ext>
            </a:extLst>
          </p:cNvPr>
          <p:cNvPicPr>
            <a:picLocks noChangeAspect="1"/>
          </p:cNvPicPr>
          <p:nvPr/>
        </p:nvPicPr>
        <p:blipFill>
          <a:blip r:embed="rId2"/>
          <a:stretch>
            <a:fillRect/>
          </a:stretch>
        </p:blipFill>
        <p:spPr>
          <a:xfrm>
            <a:off x="1746849" y="2876373"/>
            <a:ext cx="7239372" cy="3435527"/>
          </a:xfrm>
          <a:prstGeom prst="rect">
            <a:avLst/>
          </a:prstGeom>
        </p:spPr>
      </p:pic>
    </p:spTree>
    <p:extLst>
      <p:ext uri="{BB962C8B-B14F-4D97-AF65-F5344CB8AC3E}">
        <p14:creationId xmlns:p14="http://schemas.microsoft.com/office/powerpoint/2010/main" val="6755106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A6320-7E10-5021-1899-A64406A87652}"/>
              </a:ext>
            </a:extLst>
          </p:cNvPr>
          <p:cNvSpPr>
            <a:spLocks noGrp="1"/>
          </p:cNvSpPr>
          <p:nvPr>
            <p:ph type="title"/>
          </p:nvPr>
        </p:nvSpPr>
        <p:spPr/>
        <p:txBody>
          <a:bodyPr/>
          <a:lstStyle/>
          <a:p>
            <a:r>
              <a:rPr lang="en-IN" dirty="0"/>
              <a:t>Branching: Key Points</a:t>
            </a:r>
          </a:p>
        </p:txBody>
      </p:sp>
      <p:sp>
        <p:nvSpPr>
          <p:cNvPr id="3" name="Content Placeholder 2">
            <a:extLst>
              <a:ext uri="{FF2B5EF4-FFF2-40B4-BE49-F238E27FC236}">
                <a16:creationId xmlns:a16="http://schemas.microsoft.com/office/drawing/2014/main" id="{2CF4830F-25F6-1667-699C-352327AEFF3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1EC716E-F9A9-C0E2-C847-DDD088DC6126}"/>
              </a:ext>
            </a:extLst>
          </p:cNvPr>
          <p:cNvPicPr>
            <a:picLocks noChangeAspect="1"/>
          </p:cNvPicPr>
          <p:nvPr/>
        </p:nvPicPr>
        <p:blipFill>
          <a:blip r:embed="rId2"/>
          <a:stretch>
            <a:fillRect/>
          </a:stretch>
        </p:blipFill>
        <p:spPr>
          <a:xfrm>
            <a:off x="678094" y="1932030"/>
            <a:ext cx="10436776" cy="4138527"/>
          </a:xfrm>
          <a:prstGeom prst="rect">
            <a:avLst/>
          </a:prstGeom>
        </p:spPr>
      </p:pic>
    </p:spTree>
    <p:extLst>
      <p:ext uri="{BB962C8B-B14F-4D97-AF65-F5344CB8AC3E}">
        <p14:creationId xmlns:p14="http://schemas.microsoft.com/office/powerpoint/2010/main" val="12001509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74F9B-3C58-301F-D3DA-612E61249688}"/>
              </a:ext>
            </a:extLst>
          </p:cNvPr>
          <p:cNvSpPr>
            <a:spLocks noGrp="1"/>
          </p:cNvSpPr>
          <p:nvPr>
            <p:ph type="title"/>
          </p:nvPr>
        </p:nvSpPr>
        <p:spPr/>
        <p:txBody>
          <a:bodyPr/>
          <a:lstStyle/>
          <a:p>
            <a:r>
              <a:rPr lang="en-IN" dirty="0"/>
              <a:t>Knowing which Branch we are in</a:t>
            </a:r>
          </a:p>
        </p:txBody>
      </p:sp>
      <p:sp>
        <p:nvSpPr>
          <p:cNvPr id="3" name="Content Placeholder 2">
            <a:extLst>
              <a:ext uri="{FF2B5EF4-FFF2-40B4-BE49-F238E27FC236}">
                <a16:creationId xmlns:a16="http://schemas.microsoft.com/office/drawing/2014/main" id="{C8126C60-92A8-6AB9-EBF4-FD121C8D20F8}"/>
              </a:ext>
            </a:extLst>
          </p:cNvPr>
          <p:cNvSpPr>
            <a:spLocks noGrp="1"/>
          </p:cNvSpPr>
          <p:nvPr>
            <p:ph idx="1"/>
          </p:nvPr>
        </p:nvSpPr>
        <p:spPr/>
        <p:txBody>
          <a:bodyPr/>
          <a:lstStyle/>
          <a:p>
            <a:r>
              <a:rPr lang="en-IN" dirty="0"/>
              <a:t>The HEAD pointer</a:t>
            </a:r>
          </a:p>
        </p:txBody>
      </p:sp>
      <p:pic>
        <p:nvPicPr>
          <p:cNvPr id="5" name="Picture 4">
            <a:extLst>
              <a:ext uri="{FF2B5EF4-FFF2-40B4-BE49-F238E27FC236}">
                <a16:creationId xmlns:a16="http://schemas.microsoft.com/office/drawing/2014/main" id="{5D58ED9F-AF7D-6F3A-5A4E-861B42E56EA1}"/>
              </a:ext>
            </a:extLst>
          </p:cNvPr>
          <p:cNvPicPr>
            <a:picLocks noChangeAspect="1"/>
          </p:cNvPicPr>
          <p:nvPr/>
        </p:nvPicPr>
        <p:blipFill>
          <a:blip r:embed="rId2"/>
          <a:stretch>
            <a:fillRect/>
          </a:stretch>
        </p:blipFill>
        <p:spPr>
          <a:xfrm>
            <a:off x="3216802" y="2375006"/>
            <a:ext cx="7258423" cy="4203916"/>
          </a:xfrm>
          <a:prstGeom prst="rect">
            <a:avLst/>
          </a:prstGeom>
        </p:spPr>
      </p:pic>
    </p:spTree>
    <p:extLst>
      <p:ext uri="{BB962C8B-B14F-4D97-AF65-F5344CB8AC3E}">
        <p14:creationId xmlns:p14="http://schemas.microsoft.com/office/powerpoint/2010/main" val="29020934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74F9B-3C58-301F-D3DA-612E61249688}"/>
              </a:ext>
            </a:extLst>
          </p:cNvPr>
          <p:cNvSpPr>
            <a:spLocks noGrp="1"/>
          </p:cNvSpPr>
          <p:nvPr>
            <p:ph type="title"/>
          </p:nvPr>
        </p:nvSpPr>
        <p:spPr/>
        <p:txBody>
          <a:bodyPr/>
          <a:lstStyle/>
          <a:p>
            <a:r>
              <a:rPr lang="en-IN" dirty="0"/>
              <a:t>Switching from One Branch to Another</a:t>
            </a:r>
          </a:p>
        </p:txBody>
      </p:sp>
      <p:sp>
        <p:nvSpPr>
          <p:cNvPr id="3" name="Content Placeholder 2">
            <a:extLst>
              <a:ext uri="{FF2B5EF4-FFF2-40B4-BE49-F238E27FC236}">
                <a16:creationId xmlns:a16="http://schemas.microsoft.com/office/drawing/2014/main" id="{C8126C60-92A8-6AB9-EBF4-FD121C8D20F8}"/>
              </a:ext>
            </a:extLst>
          </p:cNvPr>
          <p:cNvSpPr>
            <a:spLocks noGrp="1"/>
          </p:cNvSpPr>
          <p:nvPr>
            <p:ph idx="1"/>
          </p:nvPr>
        </p:nvSpPr>
        <p:spPr/>
        <p:txBody>
          <a:bodyPr/>
          <a:lstStyle/>
          <a:p>
            <a:r>
              <a:rPr lang="en-IN" dirty="0"/>
              <a:t>The </a:t>
            </a:r>
            <a:r>
              <a:rPr lang="en-IN" b="1" dirty="0"/>
              <a:t>switch</a:t>
            </a:r>
            <a:r>
              <a:rPr lang="en-IN" dirty="0"/>
              <a:t> and </a:t>
            </a:r>
            <a:r>
              <a:rPr lang="en-IN" b="1" dirty="0"/>
              <a:t>checkout</a:t>
            </a:r>
            <a:r>
              <a:rPr lang="en-IN" dirty="0"/>
              <a:t> commands</a:t>
            </a:r>
          </a:p>
        </p:txBody>
      </p:sp>
      <p:pic>
        <p:nvPicPr>
          <p:cNvPr id="6" name="Picture 5">
            <a:extLst>
              <a:ext uri="{FF2B5EF4-FFF2-40B4-BE49-F238E27FC236}">
                <a16:creationId xmlns:a16="http://schemas.microsoft.com/office/drawing/2014/main" id="{D6ED18BA-812F-53DB-A9AD-240F3556DE94}"/>
              </a:ext>
            </a:extLst>
          </p:cNvPr>
          <p:cNvPicPr>
            <a:picLocks noChangeAspect="1"/>
          </p:cNvPicPr>
          <p:nvPr/>
        </p:nvPicPr>
        <p:blipFill>
          <a:blip r:embed="rId2"/>
          <a:stretch>
            <a:fillRect/>
          </a:stretch>
        </p:blipFill>
        <p:spPr>
          <a:xfrm>
            <a:off x="2079158" y="2430163"/>
            <a:ext cx="7067913" cy="4083260"/>
          </a:xfrm>
          <a:prstGeom prst="rect">
            <a:avLst/>
          </a:prstGeom>
        </p:spPr>
      </p:pic>
    </p:spTree>
    <p:extLst>
      <p:ext uri="{BB962C8B-B14F-4D97-AF65-F5344CB8AC3E}">
        <p14:creationId xmlns:p14="http://schemas.microsoft.com/office/powerpoint/2010/main" val="13000442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B6D46-AAA1-E10A-B784-CCCF54636214}"/>
              </a:ext>
            </a:extLst>
          </p:cNvPr>
          <p:cNvSpPr>
            <a:spLocks noGrp="1"/>
          </p:cNvSpPr>
          <p:nvPr>
            <p:ph type="title"/>
          </p:nvPr>
        </p:nvSpPr>
        <p:spPr/>
        <p:txBody>
          <a:bodyPr/>
          <a:lstStyle/>
          <a:p>
            <a:r>
              <a:rPr lang="en-IN" dirty="0"/>
              <a:t>Result of working with feature1 Branch</a:t>
            </a:r>
          </a:p>
        </p:txBody>
      </p:sp>
      <p:sp>
        <p:nvSpPr>
          <p:cNvPr id="3" name="Content Placeholder 2">
            <a:extLst>
              <a:ext uri="{FF2B5EF4-FFF2-40B4-BE49-F238E27FC236}">
                <a16:creationId xmlns:a16="http://schemas.microsoft.com/office/drawing/2014/main" id="{BB88156D-1D34-6F49-8362-47E830C33AB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318097C-6412-D532-C187-940128BF741E}"/>
              </a:ext>
            </a:extLst>
          </p:cNvPr>
          <p:cNvPicPr>
            <a:picLocks noChangeAspect="1"/>
          </p:cNvPicPr>
          <p:nvPr/>
        </p:nvPicPr>
        <p:blipFill>
          <a:blip r:embed="rId2"/>
          <a:stretch>
            <a:fillRect/>
          </a:stretch>
        </p:blipFill>
        <p:spPr>
          <a:xfrm>
            <a:off x="1542969" y="1363416"/>
            <a:ext cx="8674546" cy="4813547"/>
          </a:xfrm>
          <a:prstGeom prst="rect">
            <a:avLst/>
          </a:prstGeom>
        </p:spPr>
      </p:pic>
    </p:spTree>
    <p:extLst>
      <p:ext uri="{BB962C8B-B14F-4D97-AF65-F5344CB8AC3E}">
        <p14:creationId xmlns:p14="http://schemas.microsoft.com/office/powerpoint/2010/main" val="3023656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8ABFC-86DF-D452-F390-0E0B8A55AFCB}"/>
              </a:ext>
            </a:extLst>
          </p:cNvPr>
          <p:cNvSpPr>
            <a:spLocks noGrp="1"/>
          </p:cNvSpPr>
          <p:nvPr>
            <p:ph type="title"/>
          </p:nvPr>
        </p:nvSpPr>
        <p:spPr/>
        <p:txBody>
          <a:bodyPr/>
          <a:lstStyle/>
          <a:p>
            <a:r>
              <a:rPr lang="en-IN" dirty="0"/>
              <a:t>Problem summary</a:t>
            </a:r>
          </a:p>
        </p:txBody>
      </p:sp>
      <p:sp>
        <p:nvSpPr>
          <p:cNvPr id="3" name="Content Placeholder 2">
            <a:extLst>
              <a:ext uri="{FF2B5EF4-FFF2-40B4-BE49-F238E27FC236}">
                <a16:creationId xmlns:a16="http://schemas.microsoft.com/office/drawing/2014/main" id="{B4DEB331-450A-36D3-4E52-11D7181A84B0}"/>
              </a:ext>
            </a:extLst>
          </p:cNvPr>
          <p:cNvSpPr>
            <a:spLocks noGrp="1"/>
          </p:cNvSpPr>
          <p:nvPr>
            <p:ph idx="1"/>
          </p:nvPr>
        </p:nvSpPr>
        <p:spPr/>
        <p:txBody>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pic>
        <p:nvPicPr>
          <p:cNvPr id="7" name="Picture 6">
            <a:extLst>
              <a:ext uri="{FF2B5EF4-FFF2-40B4-BE49-F238E27FC236}">
                <a16:creationId xmlns:a16="http://schemas.microsoft.com/office/drawing/2014/main" id="{75918304-CA2D-91AC-A809-A10F3218E173}"/>
              </a:ext>
            </a:extLst>
          </p:cNvPr>
          <p:cNvPicPr>
            <a:picLocks noChangeAspect="1"/>
          </p:cNvPicPr>
          <p:nvPr/>
        </p:nvPicPr>
        <p:blipFill>
          <a:blip r:embed="rId2"/>
          <a:stretch>
            <a:fillRect/>
          </a:stretch>
        </p:blipFill>
        <p:spPr>
          <a:xfrm>
            <a:off x="1432166" y="1470205"/>
            <a:ext cx="9417685" cy="4351338"/>
          </a:xfrm>
          <a:prstGeom prst="rect">
            <a:avLst/>
          </a:prstGeom>
        </p:spPr>
      </p:pic>
    </p:spTree>
    <p:extLst>
      <p:ext uri="{BB962C8B-B14F-4D97-AF65-F5344CB8AC3E}">
        <p14:creationId xmlns:p14="http://schemas.microsoft.com/office/powerpoint/2010/main" val="2636933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E8285-CAD1-D6F4-C7A6-E918CD8F5346}"/>
              </a:ext>
            </a:extLst>
          </p:cNvPr>
          <p:cNvSpPr>
            <a:spLocks noGrp="1"/>
          </p:cNvSpPr>
          <p:nvPr>
            <p:ph type="title"/>
          </p:nvPr>
        </p:nvSpPr>
        <p:spPr/>
        <p:txBody>
          <a:bodyPr/>
          <a:lstStyle/>
          <a:p>
            <a:r>
              <a:rPr lang="en-IN" dirty="0"/>
              <a:t>Merging the Changes and Contents of feature1 Branch into Master Branch</a:t>
            </a:r>
          </a:p>
        </p:txBody>
      </p:sp>
      <p:sp>
        <p:nvSpPr>
          <p:cNvPr id="3" name="Content Placeholder 2">
            <a:extLst>
              <a:ext uri="{FF2B5EF4-FFF2-40B4-BE49-F238E27FC236}">
                <a16:creationId xmlns:a16="http://schemas.microsoft.com/office/drawing/2014/main" id="{E192E3D0-6730-E0F1-EB5F-7444FB3A56E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0296CDC-F6D8-C7E5-6093-B3FA1CCE0BDD}"/>
              </a:ext>
            </a:extLst>
          </p:cNvPr>
          <p:cNvPicPr>
            <a:picLocks noChangeAspect="1"/>
          </p:cNvPicPr>
          <p:nvPr/>
        </p:nvPicPr>
        <p:blipFill>
          <a:blip r:embed="rId2"/>
          <a:stretch>
            <a:fillRect/>
          </a:stretch>
        </p:blipFill>
        <p:spPr>
          <a:xfrm>
            <a:off x="1692048" y="1629447"/>
            <a:ext cx="8807903" cy="4743694"/>
          </a:xfrm>
          <a:prstGeom prst="rect">
            <a:avLst/>
          </a:prstGeom>
        </p:spPr>
      </p:pic>
    </p:spTree>
    <p:extLst>
      <p:ext uri="{BB962C8B-B14F-4D97-AF65-F5344CB8AC3E}">
        <p14:creationId xmlns:p14="http://schemas.microsoft.com/office/powerpoint/2010/main" val="33808663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19631-A7AB-86E0-82CB-57A4AE869767}"/>
              </a:ext>
            </a:extLst>
          </p:cNvPr>
          <p:cNvSpPr>
            <a:spLocks noGrp="1"/>
          </p:cNvSpPr>
          <p:nvPr>
            <p:ph type="title"/>
          </p:nvPr>
        </p:nvSpPr>
        <p:spPr/>
        <p:txBody>
          <a:bodyPr/>
          <a:lstStyle/>
          <a:p>
            <a:r>
              <a:rPr lang="en-IN" dirty="0"/>
              <a:t>Result of the previous command</a:t>
            </a:r>
          </a:p>
        </p:txBody>
      </p:sp>
      <p:sp>
        <p:nvSpPr>
          <p:cNvPr id="3" name="Content Placeholder 2">
            <a:extLst>
              <a:ext uri="{FF2B5EF4-FFF2-40B4-BE49-F238E27FC236}">
                <a16:creationId xmlns:a16="http://schemas.microsoft.com/office/drawing/2014/main" id="{4D0259D2-856D-D486-5A4A-A2F4573ACBB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AC285E5-D4E5-C18E-3D0B-E5A4307ED2D8}"/>
              </a:ext>
            </a:extLst>
          </p:cNvPr>
          <p:cNvPicPr>
            <a:picLocks noChangeAspect="1"/>
          </p:cNvPicPr>
          <p:nvPr/>
        </p:nvPicPr>
        <p:blipFill>
          <a:blip r:embed="rId2"/>
          <a:stretch>
            <a:fillRect/>
          </a:stretch>
        </p:blipFill>
        <p:spPr>
          <a:xfrm>
            <a:off x="2706189" y="1357065"/>
            <a:ext cx="6204269" cy="4819898"/>
          </a:xfrm>
          <a:prstGeom prst="rect">
            <a:avLst/>
          </a:prstGeom>
        </p:spPr>
      </p:pic>
    </p:spTree>
    <p:extLst>
      <p:ext uri="{BB962C8B-B14F-4D97-AF65-F5344CB8AC3E}">
        <p14:creationId xmlns:p14="http://schemas.microsoft.com/office/powerpoint/2010/main" val="42792039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19631-A7AB-86E0-82CB-57A4AE869767}"/>
              </a:ext>
            </a:extLst>
          </p:cNvPr>
          <p:cNvSpPr>
            <a:spLocks noGrp="1"/>
          </p:cNvSpPr>
          <p:nvPr>
            <p:ph type="title"/>
          </p:nvPr>
        </p:nvSpPr>
        <p:spPr/>
        <p:txBody>
          <a:bodyPr/>
          <a:lstStyle/>
          <a:p>
            <a:r>
              <a:rPr lang="en-IN" dirty="0"/>
              <a:t>Result of the previous command</a:t>
            </a:r>
          </a:p>
        </p:txBody>
      </p:sp>
      <p:sp>
        <p:nvSpPr>
          <p:cNvPr id="3" name="Content Placeholder 2">
            <a:extLst>
              <a:ext uri="{FF2B5EF4-FFF2-40B4-BE49-F238E27FC236}">
                <a16:creationId xmlns:a16="http://schemas.microsoft.com/office/drawing/2014/main" id="{4D0259D2-856D-D486-5A4A-A2F4573ACBBC}"/>
              </a:ext>
            </a:extLst>
          </p:cNvPr>
          <p:cNvSpPr>
            <a:spLocks noGrp="1"/>
          </p:cNvSpPr>
          <p:nvPr>
            <p:ph idx="1"/>
          </p:nvPr>
        </p:nvSpPr>
        <p:spPr/>
        <p:txBody>
          <a:bodyPr/>
          <a:lstStyle/>
          <a:p>
            <a:r>
              <a:rPr lang="en-IN" dirty="0"/>
              <a:t>Note: This was possible because no changes were made to the master branch</a:t>
            </a:r>
          </a:p>
        </p:txBody>
      </p:sp>
      <p:pic>
        <p:nvPicPr>
          <p:cNvPr id="6" name="Picture 5">
            <a:extLst>
              <a:ext uri="{FF2B5EF4-FFF2-40B4-BE49-F238E27FC236}">
                <a16:creationId xmlns:a16="http://schemas.microsoft.com/office/drawing/2014/main" id="{CB6DA23C-DF53-1BAF-CC85-7BE49C4F9A97}"/>
              </a:ext>
            </a:extLst>
          </p:cNvPr>
          <p:cNvPicPr>
            <a:picLocks noChangeAspect="1"/>
          </p:cNvPicPr>
          <p:nvPr/>
        </p:nvPicPr>
        <p:blipFill>
          <a:blip r:embed="rId2"/>
          <a:stretch>
            <a:fillRect/>
          </a:stretch>
        </p:blipFill>
        <p:spPr>
          <a:xfrm>
            <a:off x="1187902" y="2684866"/>
            <a:ext cx="9816195" cy="4082291"/>
          </a:xfrm>
          <a:prstGeom prst="rect">
            <a:avLst/>
          </a:prstGeom>
        </p:spPr>
      </p:pic>
    </p:spTree>
    <p:extLst>
      <p:ext uri="{BB962C8B-B14F-4D97-AF65-F5344CB8AC3E}">
        <p14:creationId xmlns:p14="http://schemas.microsoft.com/office/powerpoint/2010/main" val="40758990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19631-A7AB-86E0-82CB-57A4AE869767}"/>
              </a:ext>
            </a:extLst>
          </p:cNvPr>
          <p:cNvSpPr>
            <a:spLocks noGrp="1"/>
          </p:cNvSpPr>
          <p:nvPr>
            <p:ph type="title"/>
          </p:nvPr>
        </p:nvSpPr>
        <p:spPr/>
        <p:txBody>
          <a:bodyPr/>
          <a:lstStyle/>
          <a:p>
            <a:r>
              <a:rPr lang="en-IN" dirty="0"/>
              <a:t>What if we had made changes to the Master branch also? – Confusion!</a:t>
            </a:r>
          </a:p>
        </p:txBody>
      </p:sp>
      <p:pic>
        <p:nvPicPr>
          <p:cNvPr id="5" name="Content Placeholder 4">
            <a:extLst>
              <a:ext uri="{FF2B5EF4-FFF2-40B4-BE49-F238E27FC236}">
                <a16:creationId xmlns:a16="http://schemas.microsoft.com/office/drawing/2014/main" id="{D7DF6F5B-9381-730F-C2AC-020C8BD117D2}"/>
              </a:ext>
            </a:extLst>
          </p:cNvPr>
          <p:cNvPicPr>
            <a:picLocks noGrp="1" noChangeAspect="1"/>
          </p:cNvPicPr>
          <p:nvPr>
            <p:ph idx="1"/>
          </p:nvPr>
        </p:nvPicPr>
        <p:blipFill>
          <a:blip r:embed="rId2"/>
          <a:stretch>
            <a:fillRect/>
          </a:stretch>
        </p:blipFill>
        <p:spPr>
          <a:xfrm>
            <a:off x="756007" y="1804695"/>
            <a:ext cx="10515600" cy="4290455"/>
          </a:xfrm>
        </p:spPr>
      </p:pic>
    </p:spTree>
    <p:extLst>
      <p:ext uri="{BB962C8B-B14F-4D97-AF65-F5344CB8AC3E}">
        <p14:creationId xmlns:p14="http://schemas.microsoft.com/office/powerpoint/2010/main" val="6935673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84ADF-2803-9213-5E4D-FA73F2C17859}"/>
              </a:ext>
            </a:extLst>
          </p:cNvPr>
          <p:cNvSpPr>
            <a:spLocks noGrp="1"/>
          </p:cNvSpPr>
          <p:nvPr>
            <p:ph type="title"/>
          </p:nvPr>
        </p:nvSpPr>
        <p:spPr/>
        <p:txBody>
          <a:bodyPr/>
          <a:lstStyle/>
          <a:p>
            <a:r>
              <a:rPr lang="en-IN" dirty="0"/>
              <a:t>Recursive Three-way Merge </a:t>
            </a:r>
            <a:r>
              <a:rPr lang="en-IN" sz="3200" dirty="0"/>
              <a:t>(Two blue, one orange in the figure)</a:t>
            </a:r>
            <a:endParaRPr lang="en-IN" dirty="0"/>
          </a:p>
        </p:txBody>
      </p:sp>
      <p:sp>
        <p:nvSpPr>
          <p:cNvPr id="3" name="Content Placeholder 2">
            <a:extLst>
              <a:ext uri="{FF2B5EF4-FFF2-40B4-BE49-F238E27FC236}">
                <a16:creationId xmlns:a16="http://schemas.microsoft.com/office/drawing/2014/main" id="{A3C61BD2-1DAE-4697-8550-ED0EB560A80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BA54DB3-95B8-9CBF-7EF0-2281E706A1FA}"/>
              </a:ext>
            </a:extLst>
          </p:cNvPr>
          <p:cNvPicPr>
            <a:picLocks noChangeAspect="1"/>
          </p:cNvPicPr>
          <p:nvPr/>
        </p:nvPicPr>
        <p:blipFill>
          <a:blip r:embed="rId2"/>
          <a:stretch>
            <a:fillRect/>
          </a:stretch>
        </p:blipFill>
        <p:spPr>
          <a:xfrm>
            <a:off x="3149608" y="1158601"/>
            <a:ext cx="7988711" cy="5334274"/>
          </a:xfrm>
          <a:prstGeom prst="rect">
            <a:avLst/>
          </a:prstGeom>
        </p:spPr>
      </p:pic>
    </p:spTree>
    <p:extLst>
      <p:ext uri="{BB962C8B-B14F-4D97-AF65-F5344CB8AC3E}">
        <p14:creationId xmlns:p14="http://schemas.microsoft.com/office/powerpoint/2010/main" val="28166947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B81E3-B244-4932-830A-F8AE37966A90}"/>
              </a:ext>
            </a:extLst>
          </p:cNvPr>
          <p:cNvSpPr>
            <a:spLocks noGrp="1"/>
          </p:cNvSpPr>
          <p:nvPr>
            <p:ph type="title"/>
          </p:nvPr>
        </p:nvSpPr>
        <p:spPr/>
        <p:txBody>
          <a:bodyPr/>
          <a:lstStyle/>
          <a:p>
            <a:r>
              <a:rPr lang="en-IN" dirty="0"/>
              <a:t>Important!</a:t>
            </a:r>
          </a:p>
        </p:txBody>
      </p:sp>
      <p:sp>
        <p:nvSpPr>
          <p:cNvPr id="3" name="Content Placeholder 2">
            <a:extLst>
              <a:ext uri="{FF2B5EF4-FFF2-40B4-BE49-F238E27FC236}">
                <a16:creationId xmlns:a16="http://schemas.microsoft.com/office/drawing/2014/main" id="{38B7BF0B-146F-7574-32F9-48C5BAE6B27F}"/>
              </a:ext>
            </a:extLst>
          </p:cNvPr>
          <p:cNvSpPr>
            <a:spLocks noGrp="1"/>
          </p:cNvSpPr>
          <p:nvPr>
            <p:ph idx="1"/>
          </p:nvPr>
        </p:nvSpPr>
        <p:spPr/>
        <p:txBody>
          <a:bodyPr/>
          <a:lstStyle/>
          <a:p>
            <a:r>
              <a:rPr lang="en-IN" dirty="0"/>
              <a:t>We need not tell Git to do a fast forward/recursive three way merge – Git automatically does it. Now we can delete branch feature1</a:t>
            </a:r>
          </a:p>
        </p:txBody>
      </p:sp>
      <p:pic>
        <p:nvPicPr>
          <p:cNvPr id="5" name="Picture 4">
            <a:extLst>
              <a:ext uri="{FF2B5EF4-FFF2-40B4-BE49-F238E27FC236}">
                <a16:creationId xmlns:a16="http://schemas.microsoft.com/office/drawing/2014/main" id="{FE08FF38-98D3-71AE-8FAA-F7E6515096F4}"/>
              </a:ext>
            </a:extLst>
          </p:cNvPr>
          <p:cNvPicPr>
            <a:picLocks noChangeAspect="1"/>
          </p:cNvPicPr>
          <p:nvPr/>
        </p:nvPicPr>
        <p:blipFill>
          <a:blip r:embed="rId2"/>
          <a:stretch>
            <a:fillRect/>
          </a:stretch>
        </p:blipFill>
        <p:spPr>
          <a:xfrm>
            <a:off x="3041150" y="2719788"/>
            <a:ext cx="6976149" cy="4007230"/>
          </a:xfrm>
          <a:prstGeom prst="rect">
            <a:avLst/>
          </a:prstGeom>
        </p:spPr>
      </p:pic>
    </p:spTree>
    <p:extLst>
      <p:ext uri="{BB962C8B-B14F-4D97-AF65-F5344CB8AC3E}">
        <p14:creationId xmlns:p14="http://schemas.microsoft.com/office/powerpoint/2010/main" val="22252675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D1290B-0B64-5919-0ABD-4B7C858C10C1}"/>
              </a:ext>
            </a:extLst>
          </p:cNvPr>
          <p:cNvSpPr>
            <a:spLocks noGrp="1"/>
          </p:cNvSpPr>
          <p:nvPr>
            <p:ph type="title"/>
          </p:nvPr>
        </p:nvSpPr>
        <p:spPr/>
        <p:txBody>
          <a:bodyPr/>
          <a:lstStyle/>
          <a:p>
            <a:r>
              <a:rPr lang="en-IN" dirty="0"/>
              <a:t>Git Branch Demo</a:t>
            </a:r>
          </a:p>
        </p:txBody>
      </p:sp>
      <p:sp>
        <p:nvSpPr>
          <p:cNvPr id="5" name="Text Placeholder 4">
            <a:extLst>
              <a:ext uri="{FF2B5EF4-FFF2-40B4-BE49-F238E27FC236}">
                <a16:creationId xmlns:a16="http://schemas.microsoft.com/office/drawing/2014/main" id="{C9371D25-A543-E5BF-6922-E832F43D0643}"/>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8274030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3A34-2585-B088-397A-CE81894A7992}"/>
              </a:ext>
            </a:extLst>
          </p:cNvPr>
          <p:cNvSpPr>
            <a:spLocks noGrp="1"/>
          </p:cNvSpPr>
          <p:nvPr>
            <p:ph type="title"/>
          </p:nvPr>
        </p:nvSpPr>
        <p:spPr/>
        <p:txBody>
          <a:bodyPr/>
          <a:lstStyle/>
          <a:p>
            <a:r>
              <a:rPr lang="en-IN" dirty="0"/>
              <a:t>Create hello.py (C:\</a:t>
            </a:r>
            <a:r>
              <a:rPr lang="en-IN" dirty="0" err="1"/>
              <a:t>delthis</a:t>
            </a:r>
            <a:r>
              <a:rPr lang="en-IN" dirty="0"/>
              <a:t>\git-branch-demo-1)</a:t>
            </a:r>
          </a:p>
        </p:txBody>
      </p:sp>
      <p:sp>
        <p:nvSpPr>
          <p:cNvPr id="3" name="Content Placeholder 2">
            <a:extLst>
              <a:ext uri="{FF2B5EF4-FFF2-40B4-BE49-F238E27FC236}">
                <a16:creationId xmlns:a16="http://schemas.microsoft.com/office/drawing/2014/main" id="{F23D3515-B760-C84D-EF9A-F400555DFC33}"/>
              </a:ext>
            </a:extLst>
          </p:cNvPr>
          <p:cNvSpPr>
            <a:spLocks noGrp="1"/>
          </p:cNvSpPr>
          <p:nvPr>
            <p:ph idx="1"/>
          </p:nvPr>
        </p:nvSpPr>
        <p:spPr/>
        <p:txBody>
          <a:bodyPr/>
          <a:lstStyle/>
          <a:p>
            <a:endParaRPr lang="en-IN" dirty="0"/>
          </a:p>
          <a:p>
            <a:endParaRPr lang="en-IN" dirty="0"/>
          </a:p>
        </p:txBody>
      </p:sp>
      <p:pic>
        <p:nvPicPr>
          <p:cNvPr id="5" name="Picture 4">
            <a:extLst>
              <a:ext uri="{FF2B5EF4-FFF2-40B4-BE49-F238E27FC236}">
                <a16:creationId xmlns:a16="http://schemas.microsoft.com/office/drawing/2014/main" id="{EB84777C-68B3-D295-8FC6-CFE8EC3AF74D}"/>
              </a:ext>
            </a:extLst>
          </p:cNvPr>
          <p:cNvPicPr>
            <a:picLocks noChangeAspect="1"/>
          </p:cNvPicPr>
          <p:nvPr/>
        </p:nvPicPr>
        <p:blipFill>
          <a:blip r:embed="rId2"/>
          <a:stretch>
            <a:fillRect/>
          </a:stretch>
        </p:blipFill>
        <p:spPr>
          <a:xfrm>
            <a:off x="2332805" y="1302267"/>
            <a:ext cx="4197566" cy="1263715"/>
          </a:xfrm>
          <a:prstGeom prst="rect">
            <a:avLst/>
          </a:prstGeom>
        </p:spPr>
      </p:pic>
      <p:pic>
        <p:nvPicPr>
          <p:cNvPr id="7" name="Picture 6">
            <a:extLst>
              <a:ext uri="{FF2B5EF4-FFF2-40B4-BE49-F238E27FC236}">
                <a16:creationId xmlns:a16="http://schemas.microsoft.com/office/drawing/2014/main" id="{18C16426-926E-03B7-9F7A-89543D48D909}"/>
              </a:ext>
            </a:extLst>
          </p:cNvPr>
          <p:cNvPicPr>
            <a:picLocks noChangeAspect="1"/>
          </p:cNvPicPr>
          <p:nvPr/>
        </p:nvPicPr>
        <p:blipFill>
          <a:blip r:embed="rId3"/>
          <a:stretch>
            <a:fillRect/>
          </a:stretch>
        </p:blipFill>
        <p:spPr>
          <a:xfrm>
            <a:off x="1230099" y="2835314"/>
            <a:ext cx="8992062" cy="831893"/>
          </a:xfrm>
          <a:prstGeom prst="rect">
            <a:avLst/>
          </a:prstGeom>
        </p:spPr>
      </p:pic>
      <p:pic>
        <p:nvPicPr>
          <p:cNvPr id="9" name="Picture 8">
            <a:extLst>
              <a:ext uri="{FF2B5EF4-FFF2-40B4-BE49-F238E27FC236}">
                <a16:creationId xmlns:a16="http://schemas.microsoft.com/office/drawing/2014/main" id="{7FF2DA87-5F3D-D6FE-FBA1-3430845635F7}"/>
              </a:ext>
            </a:extLst>
          </p:cNvPr>
          <p:cNvPicPr>
            <a:picLocks noChangeAspect="1"/>
          </p:cNvPicPr>
          <p:nvPr/>
        </p:nvPicPr>
        <p:blipFill>
          <a:blip r:embed="rId4"/>
          <a:stretch>
            <a:fillRect/>
          </a:stretch>
        </p:blipFill>
        <p:spPr>
          <a:xfrm>
            <a:off x="1945850" y="3815441"/>
            <a:ext cx="7560559" cy="2496459"/>
          </a:xfrm>
          <a:prstGeom prst="rect">
            <a:avLst/>
          </a:prstGeom>
        </p:spPr>
      </p:pic>
    </p:spTree>
    <p:extLst>
      <p:ext uri="{BB962C8B-B14F-4D97-AF65-F5344CB8AC3E}">
        <p14:creationId xmlns:p14="http://schemas.microsoft.com/office/powerpoint/2010/main" val="5667017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B221F-0B4D-5671-A911-5E7E65189A59}"/>
              </a:ext>
            </a:extLst>
          </p:cNvPr>
          <p:cNvSpPr>
            <a:spLocks noGrp="1"/>
          </p:cNvSpPr>
          <p:nvPr>
            <p:ph type="title"/>
          </p:nvPr>
        </p:nvSpPr>
        <p:spPr/>
        <p:txBody>
          <a:bodyPr/>
          <a:lstStyle/>
          <a:p>
            <a:r>
              <a:rPr lang="en-IN" dirty="0"/>
              <a:t>Check the branch</a:t>
            </a:r>
          </a:p>
        </p:txBody>
      </p:sp>
      <p:sp>
        <p:nvSpPr>
          <p:cNvPr id="3" name="Content Placeholder 2">
            <a:extLst>
              <a:ext uri="{FF2B5EF4-FFF2-40B4-BE49-F238E27FC236}">
                <a16:creationId xmlns:a16="http://schemas.microsoft.com/office/drawing/2014/main" id="{876302C7-8D67-4CD0-400E-5DA7739AE551}"/>
              </a:ext>
            </a:extLst>
          </p:cNvPr>
          <p:cNvSpPr>
            <a:spLocks noGrp="1"/>
          </p:cNvSpPr>
          <p:nvPr>
            <p:ph idx="1"/>
          </p:nvPr>
        </p:nvSpPr>
        <p:spPr/>
        <p:txBody>
          <a:bodyPr/>
          <a:lstStyle/>
          <a:p>
            <a:r>
              <a:rPr lang="en-IN" dirty="0"/>
              <a:t>git add helloworld.py</a:t>
            </a:r>
          </a:p>
          <a:p>
            <a:r>
              <a:rPr lang="en-IN" dirty="0"/>
              <a:t>git commit helloworld.py –m “First commit”</a:t>
            </a:r>
          </a:p>
          <a:p>
            <a:r>
              <a:rPr lang="en-IN" dirty="0"/>
              <a:t>git branch</a:t>
            </a:r>
          </a:p>
        </p:txBody>
      </p:sp>
      <p:pic>
        <p:nvPicPr>
          <p:cNvPr id="5" name="Picture 4">
            <a:extLst>
              <a:ext uri="{FF2B5EF4-FFF2-40B4-BE49-F238E27FC236}">
                <a16:creationId xmlns:a16="http://schemas.microsoft.com/office/drawing/2014/main" id="{94E3A4BF-5E8D-9F89-B3AC-E670E22244A9}"/>
              </a:ext>
            </a:extLst>
          </p:cNvPr>
          <p:cNvPicPr>
            <a:picLocks noChangeAspect="1"/>
          </p:cNvPicPr>
          <p:nvPr/>
        </p:nvPicPr>
        <p:blipFill>
          <a:blip r:embed="rId2"/>
          <a:stretch>
            <a:fillRect/>
          </a:stretch>
        </p:blipFill>
        <p:spPr>
          <a:xfrm>
            <a:off x="4597770" y="1825625"/>
            <a:ext cx="6407479" cy="330217"/>
          </a:xfrm>
          <a:prstGeom prst="rect">
            <a:avLst/>
          </a:prstGeom>
        </p:spPr>
      </p:pic>
      <p:pic>
        <p:nvPicPr>
          <p:cNvPr id="7" name="Picture 6">
            <a:extLst>
              <a:ext uri="{FF2B5EF4-FFF2-40B4-BE49-F238E27FC236}">
                <a16:creationId xmlns:a16="http://schemas.microsoft.com/office/drawing/2014/main" id="{0D340533-C6B3-4834-EB36-7769F191A437}"/>
              </a:ext>
            </a:extLst>
          </p:cNvPr>
          <p:cNvPicPr>
            <a:picLocks noChangeAspect="1"/>
          </p:cNvPicPr>
          <p:nvPr/>
        </p:nvPicPr>
        <p:blipFill>
          <a:blip r:embed="rId3"/>
          <a:stretch>
            <a:fillRect/>
          </a:stretch>
        </p:blipFill>
        <p:spPr>
          <a:xfrm>
            <a:off x="1530322" y="3429000"/>
            <a:ext cx="9398483" cy="2089257"/>
          </a:xfrm>
          <a:prstGeom prst="rect">
            <a:avLst/>
          </a:prstGeom>
        </p:spPr>
      </p:pic>
    </p:spTree>
    <p:extLst>
      <p:ext uri="{BB962C8B-B14F-4D97-AF65-F5344CB8AC3E}">
        <p14:creationId xmlns:p14="http://schemas.microsoft.com/office/powerpoint/2010/main" val="32569422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FB8A1-3A88-6C71-BDE5-6EA12C8AEEAA}"/>
              </a:ext>
            </a:extLst>
          </p:cNvPr>
          <p:cNvSpPr>
            <a:spLocks noGrp="1"/>
          </p:cNvSpPr>
          <p:nvPr>
            <p:ph type="title"/>
          </p:nvPr>
        </p:nvSpPr>
        <p:spPr/>
        <p:txBody>
          <a:bodyPr/>
          <a:lstStyle/>
          <a:p>
            <a:r>
              <a:rPr lang="en-IN" dirty="0"/>
              <a:t>Check the logs</a:t>
            </a:r>
          </a:p>
        </p:txBody>
      </p:sp>
      <p:sp>
        <p:nvSpPr>
          <p:cNvPr id="3" name="Content Placeholder 2">
            <a:extLst>
              <a:ext uri="{FF2B5EF4-FFF2-40B4-BE49-F238E27FC236}">
                <a16:creationId xmlns:a16="http://schemas.microsoft.com/office/drawing/2014/main" id="{0E53653D-C989-38C3-8F37-B2C77539C3DE}"/>
              </a:ext>
            </a:extLst>
          </p:cNvPr>
          <p:cNvSpPr>
            <a:spLocks noGrp="1"/>
          </p:cNvSpPr>
          <p:nvPr>
            <p:ph idx="1"/>
          </p:nvPr>
        </p:nvSpPr>
        <p:spPr/>
        <p:txBody>
          <a:bodyPr/>
          <a:lstStyle/>
          <a:p>
            <a:r>
              <a:rPr lang="en-IN" b="1" dirty="0"/>
              <a:t>git log --</a:t>
            </a:r>
            <a:r>
              <a:rPr lang="en-IN" b="1" dirty="0" err="1"/>
              <a:t>oneline</a:t>
            </a:r>
            <a:endParaRPr lang="en-IN" b="1" dirty="0"/>
          </a:p>
          <a:p>
            <a:endParaRPr lang="en-IN" dirty="0"/>
          </a:p>
          <a:p>
            <a:r>
              <a:rPr lang="en-IN" dirty="0"/>
              <a:t>Current status</a:t>
            </a:r>
          </a:p>
          <a:p>
            <a:endParaRPr lang="en-IN" dirty="0"/>
          </a:p>
          <a:p>
            <a:endParaRPr lang="en-IN" dirty="0"/>
          </a:p>
        </p:txBody>
      </p:sp>
      <p:pic>
        <p:nvPicPr>
          <p:cNvPr id="5" name="Picture 4">
            <a:extLst>
              <a:ext uri="{FF2B5EF4-FFF2-40B4-BE49-F238E27FC236}">
                <a16:creationId xmlns:a16="http://schemas.microsoft.com/office/drawing/2014/main" id="{4E9C7A75-14CB-52E6-AEC9-60F0912E7959}"/>
              </a:ext>
            </a:extLst>
          </p:cNvPr>
          <p:cNvPicPr>
            <a:picLocks noChangeAspect="1"/>
          </p:cNvPicPr>
          <p:nvPr/>
        </p:nvPicPr>
        <p:blipFill>
          <a:blip r:embed="rId2"/>
          <a:stretch>
            <a:fillRect/>
          </a:stretch>
        </p:blipFill>
        <p:spPr>
          <a:xfrm>
            <a:off x="3761045" y="1825625"/>
            <a:ext cx="5943905" cy="730288"/>
          </a:xfrm>
          <a:prstGeom prst="rect">
            <a:avLst/>
          </a:prstGeom>
        </p:spPr>
      </p:pic>
      <p:pic>
        <p:nvPicPr>
          <p:cNvPr id="7" name="Picture 6">
            <a:extLst>
              <a:ext uri="{FF2B5EF4-FFF2-40B4-BE49-F238E27FC236}">
                <a16:creationId xmlns:a16="http://schemas.microsoft.com/office/drawing/2014/main" id="{C82AD1F1-0EF1-0AA4-8675-19B6F8F912EC}"/>
              </a:ext>
            </a:extLst>
          </p:cNvPr>
          <p:cNvPicPr>
            <a:picLocks noChangeAspect="1"/>
          </p:cNvPicPr>
          <p:nvPr/>
        </p:nvPicPr>
        <p:blipFill>
          <a:blip r:embed="rId3"/>
          <a:stretch>
            <a:fillRect/>
          </a:stretch>
        </p:blipFill>
        <p:spPr>
          <a:xfrm>
            <a:off x="3761045" y="2690850"/>
            <a:ext cx="1670136" cy="1282766"/>
          </a:xfrm>
          <a:prstGeom prst="rect">
            <a:avLst/>
          </a:prstGeom>
        </p:spPr>
      </p:pic>
    </p:spTree>
    <p:extLst>
      <p:ext uri="{BB962C8B-B14F-4D97-AF65-F5344CB8AC3E}">
        <p14:creationId xmlns:p14="http://schemas.microsoft.com/office/powerpoint/2010/main" val="3355724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E3A2F-9365-6C63-C3A1-5000B0EFB306}"/>
              </a:ext>
            </a:extLst>
          </p:cNvPr>
          <p:cNvSpPr>
            <a:spLocks noGrp="1"/>
          </p:cNvSpPr>
          <p:nvPr>
            <p:ph type="title"/>
          </p:nvPr>
        </p:nvSpPr>
        <p:spPr/>
        <p:txBody>
          <a:bodyPr/>
          <a:lstStyle/>
          <a:p>
            <a:r>
              <a:rPr lang="en-IN" dirty="0"/>
              <a:t>Version Control System and Repository</a:t>
            </a:r>
          </a:p>
        </p:txBody>
      </p:sp>
      <p:sp>
        <p:nvSpPr>
          <p:cNvPr id="3" name="Content Placeholder 2">
            <a:extLst>
              <a:ext uri="{FF2B5EF4-FFF2-40B4-BE49-F238E27FC236}">
                <a16:creationId xmlns:a16="http://schemas.microsoft.com/office/drawing/2014/main" id="{553DACA5-FAA6-179E-E484-408A629B097E}"/>
              </a:ext>
            </a:extLst>
          </p:cNvPr>
          <p:cNvSpPr>
            <a:spLocks noGrp="1"/>
          </p:cNvSpPr>
          <p:nvPr>
            <p:ph idx="1"/>
          </p:nvPr>
        </p:nvSpPr>
        <p:spPr/>
        <p:txBody>
          <a:bodyPr/>
          <a:lstStyle/>
          <a:p>
            <a:r>
              <a:rPr lang="en-IN" dirty="0"/>
              <a:t>Developers now push the code to a repository</a:t>
            </a:r>
          </a:p>
          <a:p>
            <a:endParaRPr lang="en-IN" dirty="0"/>
          </a:p>
          <a:p>
            <a:endParaRPr lang="en-IN" dirty="0"/>
          </a:p>
          <a:p>
            <a:endParaRPr lang="en-IN" dirty="0"/>
          </a:p>
          <a:p>
            <a:endParaRPr lang="en-IN" dirty="0"/>
          </a:p>
          <a:p>
            <a:r>
              <a:rPr lang="en-IN" dirty="0"/>
              <a:t>Code will be deployed from the repository</a:t>
            </a:r>
          </a:p>
        </p:txBody>
      </p:sp>
      <p:pic>
        <p:nvPicPr>
          <p:cNvPr id="5" name="Picture 4">
            <a:extLst>
              <a:ext uri="{FF2B5EF4-FFF2-40B4-BE49-F238E27FC236}">
                <a16:creationId xmlns:a16="http://schemas.microsoft.com/office/drawing/2014/main" id="{A05F70C7-03EE-2B7E-59D3-406FC20921AC}"/>
              </a:ext>
            </a:extLst>
          </p:cNvPr>
          <p:cNvPicPr>
            <a:picLocks noChangeAspect="1"/>
          </p:cNvPicPr>
          <p:nvPr/>
        </p:nvPicPr>
        <p:blipFill>
          <a:blip r:embed="rId2"/>
          <a:stretch>
            <a:fillRect/>
          </a:stretch>
        </p:blipFill>
        <p:spPr>
          <a:xfrm>
            <a:off x="1974425" y="2365321"/>
            <a:ext cx="4349090" cy="1927176"/>
          </a:xfrm>
          <a:prstGeom prst="rect">
            <a:avLst/>
          </a:prstGeom>
        </p:spPr>
      </p:pic>
      <p:pic>
        <p:nvPicPr>
          <p:cNvPr id="7" name="Picture 6">
            <a:extLst>
              <a:ext uri="{FF2B5EF4-FFF2-40B4-BE49-F238E27FC236}">
                <a16:creationId xmlns:a16="http://schemas.microsoft.com/office/drawing/2014/main" id="{925C55A2-DC73-583A-D50F-FC2D5705AF7D}"/>
              </a:ext>
            </a:extLst>
          </p:cNvPr>
          <p:cNvPicPr>
            <a:picLocks noChangeAspect="1"/>
          </p:cNvPicPr>
          <p:nvPr/>
        </p:nvPicPr>
        <p:blipFill>
          <a:blip r:embed="rId3"/>
          <a:stretch>
            <a:fillRect/>
          </a:stretch>
        </p:blipFill>
        <p:spPr>
          <a:xfrm>
            <a:off x="6323515" y="4832193"/>
            <a:ext cx="4743694" cy="1771741"/>
          </a:xfrm>
          <a:prstGeom prst="rect">
            <a:avLst/>
          </a:prstGeom>
        </p:spPr>
      </p:pic>
      <p:sp>
        <p:nvSpPr>
          <p:cNvPr id="4" name="TextBox 3">
            <a:extLst>
              <a:ext uri="{FF2B5EF4-FFF2-40B4-BE49-F238E27FC236}">
                <a16:creationId xmlns:a16="http://schemas.microsoft.com/office/drawing/2014/main" id="{A49F3743-CD3B-A8E8-223F-E069741FA664}"/>
              </a:ext>
            </a:extLst>
          </p:cNvPr>
          <p:cNvSpPr txBox="1"/>
          <p:nvPr/>
        </p:nvSpPr>
        <p:spPr>
          <a:xfrm>
            <a:off x="6872438" y="2365321"/>
            <a:ext cx="4572000" cy="1569660"/>
          </a:xfrm>
          <a:prstGeom prst="rect">
            <a:avLst/>
          </a:prstGeom>
          <a:noFill/>
        </p:spPr>
        <p:txBody>
          <a:bodyPr wrap="square" rtlCol="0">
            <a:spAutoFit/>
          </a:bodyPr>
          <a:lstStyle/>
          <a:p>
            <a:r>
              <a:rPr lang="en-US" sz="2400" dirty="0">
                <a:solidFill>
                  <a:srgbClr val="FFFF00"/>
                </a:solidFill>
              </a:rPr>
              <a:t>Repository = A centralized storage for managing and tracking changes to a collection of files and directories</a:t>
            </a:r>
          </a:p>
        </p:txBody>
      </p:sp>
    </p:spTree>
    <p:extLst>
      <p:ext uri="{BB962C8B-B14F-4D97-AF65-F5344CB8AC3E}">
        <p14:creationId xmlns:p14="http://schemas.microsoft.com/office/powerpoint/2010/main" val="36995480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FB8A1-3A88-6C71-BDE5-6EA12C8AEEAA}"/>
              </a:ext>
            </a:extLst>
          </p:cNvPr>
          <p:cNvSpPr>
            <a:spLocks noGrp="1"/>
          </p:cNvSpPr>
          <p:nvPr>
            <p:ph type="title"/>
          </p:nvPr>
        </p:nvSpPr>
        <p:spPr/>
        <p:txBody>
          <a:bodyPr/>
          <a:lstStyle/>
          <a:p>
            <a:r>
              <a:rPr lang="en-IN" dirty="0"/>
              <a:t>Creating a new Branch</a:t>
            </a:r>
          </a:p>
        </p:txBody>
      </p:sp>
      <p:sp>
        <p:nvSpPr>
          <p:cNvPr id="3" name="Content Placeholder 2">
            <a:extLst>
              <a:ext uri="{FF2B5EF4-FFF2-40B4-BE49-F238E27FC236}">
                <a16:creationId xmlns:a16="http://schemas.microsoft.com/office/drawing/2014/main" id="{0E53653D-C989-38C3-8F37-B2C77539C3DE}"/>
              </a:ext>
            </a:extLst>
          </p:cNvPr>
          <p:cNvSpPr>
            <a:spLocks noGrp="1"/>
          </p:cNvSpPr>
          <p:nvPr>
            <p:ph idx="1"/>
          </p:nvPr>
        </p:nvSpPr>
        <p:spPr/>
        <p:txBody>
          <a:bodyPr/>
          <a:lstStyle/>
          <a:p>
            <a:r>
              <a:rPr lang="en-IN" dirty="0"/>
              <a:t>Create a new branch feature1: </a:t>
            </a:r>
            <a:r>
              <a:rPr lang="en-IN" b="1" dirty="0"/>
              <a:t>git branch feature1</a:t>
            </a:r>
          </a:p>
          <a:p>
            <a:r>
              <a:rPr lang="en-IN" dirty="0"/>
              <a:t>Check: </a:t>
            </a:r>
            <a:r>
              <a:rPr lang="en-IN" b="1" dirty="0"/>
              <a:t>git branch</a:t>
            </a:r>
          </a:p>
          <a:p>
            <a:endParaRPr lang="en-IN" b="1" dirty="0"/>
          </a:p>
          <a:p>
            <a:endParaRPr lang="en-IN" b="1" dirty="0"/>
          </a:p>
          <a:p>
            <a:endParaRPr lang="en-IN" b="1" dirty="0"/>
          </a:p>
          <a:p>
            <a:r>
              <a:rPr lang="en-IN" dirty="0"/>
              <a:t>Result</a:t>
            </a:r>
          </a:p>
        </p:txBody>
      </p:sp>
      <p:pic>
        <p:nvPicPr>
          <p:cNvPr id="9" name="Picture 8">
            <a:extLst>
              <a:ext uri="{FF2B5EF4-FFF2-40B4-BE49-F238E27FC236}">
                <a16:creationId xmlns:a16="http://schemas.microsoft.com/office/drawing/2014/main" id="{B304B56F-9140-8681-5DD7-9AD532BD0AB2}"/>
              </a:ext>
            </a:extLst>
          </p:cNvPr>
          <p:cNvPicPr>
            <a:picLocks noChangeAspect="1"/>
          </p:cNvPicPr>
          <p:nvPr/>
        </p:nvPicPr>
        <p:blipFill>
          <a:blip r:embed="rId2"/>
          <a:stretch>
            <a:fillRect/>
          </a:stretch>
        </p:blipFill>
        <p:spPr>
          <a:xfrm>
            <a:off x="5105079" y="2363481"/>
            <a:ext cx="6248721" cy="1441524"/>
          </a:xfrm>
          <a:prstGeom prst="rect">
            <a:avLst/>
          </a:prstGeom>
        </p:spPr>
      </p:pic>
      <p:pic>
        <p:nvPicPr>
          <p:cNvPr id="6" name="Picture 5">
            <a:extLst>
              <a:ext uri="{FF2B5EF4-FFF2-40B4-BE49-F238E27FC236}">
                <a16:creationId xmlns:a16="http://schemas.microsoft.com/office/drawing/2014/main" id="{839421B3-4078-A044-1329-8DBBB14CAA08}"/>
              </a:ext>
            </a:extLst>
          </p:cNvPr>
          <p:cNvPicPr>
            <a:picLocks noChangeAspect="1"/>
          </p:cNvPicPr>
          <p:nvPr/>
        </p:nvPicPr>
        <p:blipFill>
          <a:blip r:embed="rId3"/>
          <a:stretch>
            <a:fillRect/>
          </a:stretch>
        </p:blipFill>
        <p:spPr>
          <a:xfrm>
            <a:off x="5105079" y="3929668"/>
            <a:ext cx="5004692" cy="2343105"/>
          </a:xfrm>
          <a:prstGeom prst="rect">
            <a:avLst/>
          </a:prstGeom>
        </p:spPr>
      </p:pic>
    </p:spTree>
    <p:extLst>
      <p:ext uri="{BB962C8B-B14F-4D97-AF65-F5344CB8AC3E}">
        <p14:creationId xmlns:p14="http://schemas.microsoft.com/office/powerpoint/2010/main" val="16101710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A5E60-EACB-4CCE-27A5-0870CD8051AC}"/>
              </a:ext>
            </a:extLst>
          </p:cNvPr>
          <p:cNvSpPr>
            <a:spLocks noGrp="1"/>
          </p:cNvSpPr>
          <p:nvPr>
            <p:ph type="title"/>
          </p:nvPr>
        </p:nvSpPr>
        <p:spPr/>
        <p:txBody>
          <a:bodyPr/>
          <a:lstStyle/>
          <a:p>
            <a:r>
              <a:rPr lang="en-IN" dirty="0"/>
              <a:t>Switch the branch to feature1</a:t>
            </a:r>
          </a:p>
        </p:txBody>
      </p:sp>
      <p:sp>
        <p:nvSpPr>
          <p:cNvPr id="3" name="Content Placeholder 2">
            <a:extLst>
              <a:ext uri="{FF2B5EF4-FFF2-40B4-BE49-F238E27FC236}">
                <a16:creationId xmlns:a16="http://schemas.microsoft.com/office/drawing/2014/main" id="{D0E56DDD-AB6B-E171-ED15-8BFB33DF3CDC}"/>
              </a:ext>
            </a:extLst>
          </p:cNvPr>
          <p:cNvSpPr>
            <a:spLocks noGrp="1"/>
          </p:cNvSpPr>
          <p:nvPr>
            <p:ph idx="1"/>
          </p:nvPr>
        </p:nvSpPr>
        <p:spPr/>
        <p:txBody>
          <a:bodyPr/>
          <a:lstStyle/>
          <a:p>
            <a:r>
              <a:rPr lang="en-IN" b="1" dirty="0"/>
              <a:t>git switch feature1</a:t>
            </a:r>
          </a:p>
        </p:txBody>
      </p:sp>
      <p:pic>
        <p:nvPicPr>
          <p:cNvPr id="5" name="Picture 4">
            <a:extLst>
              <a:ext uri="{FF2B5EF4-FFF2-40B4-BE49-F238E27FC236}">
                <a16:creationId xmlns:a16="http://schemas.microsoft.com/office/drawing/2014/main" id="{EF5788D3-0628-2A5E-DC59-EEFE99D5C4B2}"/>
              </a:ext>
            </a:extLst>
          </p:cNvPr>
          <p:cNvPicPr>
            <a:picLocks noChangeAspect="1"/>
          </p:cNvPicPr>
          <p:nvPr/>
        </p:nvPicPr>
        <p:blipFill>
          <a:blip r:embed="rId2"/>
          <a:stretch>
            <a:fillRect/>
          </a:stretch>
        </p:blipFill>
        <p:spPr>
          <a:xfrm>
            <a:off x="1155540" y="2585643"/>
            <a:ext cx="6223320" cy="762039"/>
          </a:xfrm>
          <a:prstGeom prst="rect">
            <a:avLst/>
          </a:prstGeom>
        </p:spPr>
      </p:pic>
    </p:spTree>
    <p:extLst>
      <p:ext uri="{BB962C8B-B14F-4D97-AF65-F5344CB8AC3E}">
        <p14:creationId xmlns:p14="http://schemas.microsoft.com/office/powerpoint/2010/main" val="5304445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8F4D3-5B90-8C8F-C3DA-91BD278383B5}"/>
              </a:ext>
            </a:extLst>
          </p:cNvPr>
          <p:cNvSpPr>
            <a:spLocks noGrp="1"/>
          </p:cNvSpPr>
          <p:nvPr>
            <p:ph type="title"/>
          </p:nvPr>
        </p:nvSpPr>
        <p:spPr/>
        <p:txBody>
          <a:bodyPr/>
          <a:lstStyle/>
          <a:p>
            <a:r>
              <a:rPr lang="en-IN" dirty="0"/>
              <a:t>Create </a:t>
            </a:r>
            <a:r>
              <a:rPr lang="en-IN" dirty="0" err="1"/>
              <a:t>testpython.text</a:t>
            </a:r>
            <a:r>
              <a:rPr lang="en-IN" dirty="0"/>
              <a:t> and then add and commit</a:t>
            </a:r>
          </a:p>
        </p:txBody>
      </p:sp>
      <p:sp>
        <p:nvSpPr>
          <p:cNvPr id="3" name="Content Placeholder 2">
            <a:extLst>
              <a:ext uri="{FF2B5EF4-FFF2-40B4-BE49-F238E27FC236}">
                <a16:creationId xmlns:a16="http://schemas.microsoft.com/office/drawing/2014/main" id="{5E3604F0-D757-9485-E372-6AE4A5E42CAE}"/>
              </a:ext>
            </a:extLst>
          </p:cNvPr>
          <p:cNvSpPr>
            <a:spLocks noGrp="1"/>
          </p:cNvSpPr>
          <p:nvPr>
            <p:ph idx="1"/>
          </p:nvPr>
        </p:nvSpPr>
        <p:spPr/>
        <p:txBody>
          <a:bodyPr/>
          <a:lstStyle/>
          <a:p>
            <a:r>
              <a:rPr lang="en-US" dirty="0"/>
              <a:t>Change C:\delthis\git-branch-demo-1\helloworld.py: </a:t>
            </a:r>
          </a:p>
          <a:p>
            <a:r>
              <a:rPr lang="en-US" b="1" dirty="0"/>
              <a:t>print ("Hello, world!")</a:t>
            </a:r>
          </a:p>
          <a:p>
            <a:r>
              <a:rPr lang="en-US" b="1" dirty="0"/>
              <a:t>print ("Added this")</a:t>
            </a:r>
          </a:p>
          <a:p>
            <a:r>
              <a:rPr lang="en-US" dirty="0"/>
              <a:t>C:\delthis\git-branch-demo-1\testpython.txt: </a:t>
            </a:r>
            <a:r>
              <a:rPr lang="en-US" b="1" dirty="0"/>
              <a:t>this file has some test data to test our code</a:t>
            </a:r>
          </a:p>
          <a:p>
            <a:r>
              <a:rPr lang="en-US" dirty="0"/>
              <a:t>Let us add and commit these two files (helloworld.py and testpython.txt) in the branch feature1</a:t>
            </a:r>
          </a:p>
          <a:p>
            <a:endParaRPr lang="en-IN" dirty="0"/>
          </a:p>
        </p:txBody>
      </p:sp>
    </p:spTree>
    <p:extLst>
      <p:ext uri="{BB962C8B-B14F-4D97-AF65-F5344CB8AC3E}">
        <p14:creationId xmlns:p14="http://schemas.microsoft.com/office/powerpoint/2010/main" val="36398963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8F4D3-5B90-8C8F-C3DA-91BD278383B5}"/>
              </a:ext>
            </a:extLst>
          </p:cNvPr>
          <p:cNvSpPr>
            <a:spLocks noGrp="1"/>
          </p:cNvSpPr>
          <p:nvPr>
            <p:ph type="title"/>
          </p:nvPr>
        </p:nvSpPr>
        <p:spPr/>
        <p:txBody>
          <a:bodyPr/>
          <a:lstStyle/>
          <a:p>
            <a:r>
              <a:rPr lang="en-IN" dirty="0"/>
              <a:t>Committing the files to branch feature1</a:t>
            </a:r>
          </a:p>
        </p:txBody>
      </p:sp>
      <p:pic>
        <p:nvPicPr>
          <p:cNvPr id="5" name="Content Placeholder 4">
            <a:extLst>
              <a:ext uri="{FF2B5EF4-FFF2-40B4-BE49-F238E27FC236}">
                <a16:creationId xmlns:a16="http://schemas.microsoft.com/office/drawing/2014/main" id="{5472582F-C8D9-AD48-937B-9173FF395A1E}"/>
              </a:ext>
            </a:extLst>
          </p:cNvPr>
          <p:cNvPicPr>
            <a:picLocks noGrp="1" noChangeAspect="1"/>
          </p:cNvPicPr>
          <p:nvPr>
            <p:ph idx="1"/>
          </p:nvPr>
        </p:nvPicPr>
        <p:blipFill>
          <a:blip r:embed="rId2"/>
          <a:stretch>
            <a:fillRect/>
          </a:stretch>
        </p:blipFill>
        <p:spPr>
          <a:xfrm>
            <a:off x="938345" y="1383609"/>
            <a:ext cx="9411184" cy="2235315"/>
          </a:xfrm>
        </p:spPr>
      </p:pic>
    </p:spTree>
    <p:extLst>
      <p:ext uri="{BB962C8B-B14F-4D97-AF65-F5344CB8AC3E}">
        <p14:creationId xmlns:p14="http://schemas.microsoft.com/office/powerpoint/2010/main" val="24830106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AE6A-A5DF-F738-3434-B3BADB07AA27}"/>
              </a:ext>
            </a:extLst>
          </p:cNvPr>
          <p:cNvSpPr>
            <a:spLocks noGrp="1"/>
          </p:cNvSpPr>
          <p:nvPr>
            <p:ph type="title"/>
          </p:nvPr>
        </p:nvSpPr>
        <p:spPr/>
        <p:txBody>
          <a:bodyPr/>
          <a:lstStyle/>
          <a:p>
            <a:r>
              <a:rPr lang="en-IN" dirty="0"/>
              <a:t>What is the status? feature1 branch has moved one step ahead of master</a:t>
            </a:r>
          </a:p>
        </p:txBody>
      </p:sp>
      <p:sp>
        <p:nvSpPr>
          <p:cNvPr id="3" name="Content Placeholder 2">
            <a:extLst>
              <a:ext uri="{FF2B5EF4-FFF2-40B4-BE49-F238E27FC236}">
                <a16:creationId xmlns:a16="http://schemas.microsoft.com/office/drawing/2014/main" id="{20F39F17-EEED-E6F6-927D-CF3B7B5A5397}"/>
              </a:ext>
            </a:extLst>
          </p:cNvPr>
          <p:cNvSpPr>
            <a:spLocks noGrp="1"/>
          </p:cNvSpPr>
          <p:nvPr>
            <p:ph idx="1"/>
          </p:nvPr>
        </p:nvSpPr>
        <p:spPr/>
        <p:txBody>
          <a:bodyPr/>
          <a:lstStyle/>
          <a:p>
            <a:r>
              <a:rPr lang="en-IN" dirty="0"/>
              <a:t>git log --</a:t>
            </a:r>
            <a:r>
              <a:rPr lang="en-IN" dirty="0" err="1"/>
              <a:t>oneline</a:t>
            </a:r>
            <a:endParaRPr lang="en-IN" dirty="0"/>
          </a:p>
        </p:txBody>
      </p:sp>
      <p:pic>
        <p:nvPicPr>
          <p:cNvPr id="5" name="Picture 4">
            <a:extLst>
              <a:ext uri="{FF2B5EF4-FFF2-40B4-BE49-F238E27FC236}">
                <a16:creationId xmlns:a16="http://schemas.microsoft.com/office/drawing/2014/main" id="{32D1600B-E44F-32BF-93C3-819C97F8A275}"/>
              </a:ext>
            </a:extLst>
          </p:cNvPr>
          <p:cNvPicPr>
            <a:picLocks noChangeAspect="1"/>
          </p:cNvPicPr>
          <p:nvPr/>
        </p:nvPicPr>
        <p:blipFill>
          <a:blip r:embed="rId2"/>
          <a:stretch>
            <a:fillRect/>
          </a:stretch>
        </p:blipFill>
        <p:spPr>
          <a:xfrm>
            <a:off x="1111508" y="2381196"/>
            <a:ext cx="9373082" cy="1047804"/>
          </a:xfrm>
          <a:prstGeom prst="rect">
            <a:avLst/>
          </a:prstGeom>
        </p:spPr>
      </p:pic>
      <p:pic>
        <p:nvPicPr>
          <p:cNvPr id="7" name="Picture 6">
            <a:extLst>
              <a:ext uri="{FF2B5EF4-FFF2-40B4-BE49-F238E27FC236}">
                <a16:creationId xmlns:a16="http://schemas.microsoft.com/office/drawing/2014/main" id="{46C9A9F7-24B3-36F0-A727-CEE3CAFB9709}"/>
              </a:ext>
            </a:extLst>
          </p:cNvPr>
          <p:cNvPicPr>
            <a:picLocks noChangeAspect="1"/>
          </p:cNvPicPr>
          <p:nvPr/>
        </p:nvPicPr>
        <p:blipFill>
          <a:blip r:embed="rId3"/>
          <a:stretch>
            <a:fillRect/>
          </a:stretch>
        </p:blipFill>
        <p:spPr>
          <a:xfrm>
            <a:off x="1589762" y="3530546"/>
            <a:ext cx="8270314" cy="2781354"/>
          </a:xfrm>
          <a:prstGeom prst="rect">
            <a:avLst/>
          </a:prstGeom>
        </p:spPr>
      </p:pic>
    </p:spTree>
    <p:extLst>
      <p:ext uri="{BB962C8B-B14F-4D97-AF65-F5344CB8AC3E}">
        <p14:creationId xmlns:p14="http://schemas.microsoft.com/office/powerpoint/2010/main" val="19118540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C9DF2-3405-4ABF-6647-2A701E826F03}"/>
              </a:ext>
            </a:extLst>
          </p:cNvPr>
          <p:cNvSpPr>
            <a:spLocks noGrp="1"/>
          </p:cNvSpPr>
          <p:nvPr>
            <p:ph type="title"/>
          </p:nvPr>
        </p:nvSpPr>
        <p:spPr/>
        <p:txBody>
          <a:bodyPr/>
          <a:lstStyle/>
          <a:p>
            <a:r>
              <a:rPr lang="en-IN" dirty="0"/>
              <a:t>What if we create another branch, say feature2? See next screen</a:t>
            </a:r>
          </a:p>
        </p:txBody>
      </p:sp>
      <p:sp>
        <p:nvSpPr>
          <p:cNvPr id="3" name="Content Placeholder 2">
            <a:extLst>
              <a:ext uri="{FF2B5EF4-FFF2-40B4-BE49-F238E27FC236}">
                <a16:creationId xmlns:a16="http://schemas.microsoft.com/office/drawing/2014/main" id="{166B4AAB-39A2-E275-470F-9D5D2F591292}"/>
              </a:ext>
            </a:extLst>
          </p:cNvPr>
          <p:cNvSpPr>
            <a:spLocks noGrp="1"/>
          </p:cNvSpPr>
          <p:nvPr>
            <p:ph idx="1"/>
          </p:nvPr>
        </p:nvSpPr>
        <p:spPr/>
        <p:txBody>
          <a:bodyPr/>
          <a:lstStyle/>
          <a:p>
            <a:r>
              <a:rPr lang="en-IN" dirty="0"/>
              <a:t>The new branch feature2 will be at the same level of branch feature1</a:t>
            </a:r>
          </a:p>
          <a:p>
            <a:r>
              <a:rPr lang="en-IN" b="1" dirty="0"/>
              <a:t>git branch feature2</a:t>
            </a:r>
          </a:p>
          <a:p>
            <a:r>
              <a:rPr lang="en-IN" b="1" dirty="0"/>
              <a:t>git log --online</a:t>
            </a:r>
          </a:p>
        </p:txBody>
      </p:sp>
      <p:pic>
        <p:nvPicPr>
          <p:cNvPr id="5" name="Picture 4">
            <a:extLst>
              <a:ext uri="{FF2B5EF4-FFF2-40B4-BE49-F238E27FC236}">
                <a16:creationId xmlns:a16="http://schemas.microsoft.com/office/drawing/2014/main" id="{50430398-75E9-A9BA-EF7F-66306C1462C4}"/>
              </a:ext>
            </a:extLst>
          </p:cNvPr>
          <p:cNvPicPr>
            <a:picLocks noChangeAspect="1"/>
          </p:cNvPicPr>
          <p:nvPr/>
        </p:nvPicPr>
        <p:blipFill>
          <a:blip r:embed="rId2"/>
          <a:stretch>
            <a:fillRect/>
          </a:stretch>
        </p:blipFill>
        <p:spPr>
          <a:xfrm>
            <a:off x="1171475" y="3516748"/>
            <a:ext cx="9417534" cy="1797142"/>
          </a:xfrm>
          <a:prstGeom prst="rect">
            <a:avLst/>
          </a:prstGeom>
        </p:spPr>
      </p:pic>
    </p:spTree>
    <p:extLst>
      <p:ext uri="{BB962C8B-B14F-4D97-AF65-F5344CB8AC3E}">
        <p14:creationId xmlns:p14="http://schemas.microsoft.com/office/powerpoint/2010/main" val="37242027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FA3DD-C34B-A38B-A287-15CB77121A42}"/>
              </a:ext>
            </a:extLst>
          </p:cNvPr>
          <p:cNvSpPr>
            <a:spLocks noGrp="1"/>
          </p:cNvSpPr>
          <p:nvPr>
            <p:ph type="title"/>
          </p:nvPr>
        </p:nvSpPr>
        <p:spPr/>
        <p:txBody>
          <a:bodyPr/>
          <a:lstStyle/>
          <a:p>
            <a:r>
              <a:rPr lang="en-IN" dirty="0"/>
              <a:t>Current status</a:t>
            </a:r>
          </a:p>
        </p:txBody>
      </p:sp>
      <p:sp>
        <p:nvSpPr>
          <p:cNvPr id="3" name="Content Placeholder 2">
            <a:extLst>
              <a:ext uri="{FF2B5EF4-FFF2-40B4-BE49-F238E27FC236}">
                <a16:creationId xmlns:a16="http://schemas.microsoft.com/office/drawing/2014/main" id="{9D826B6F-37DF-1ED2-D4FE-D6E260EE264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501D29F-3E32-C364-940C-65D3F6CA544A}"/>
              </a:ext>
            </a:extLst>
          </p:cNvPr>
          <p:cNvPicPr>
            <a:picLocks noChangeAspect="1"/>
          </p:cNvPicPr>
          <p:nvPr/>
        </p:nvPicPr>
        <p:blipFill>
          <a:blip r:embed="rId2"/>
          <a:stretch>
            <a:fillRect/>
          </a:stretch>
        </p:blipFill>
        <p:spPr>
          <a:xfrm>
            <a:off x="838200" y="2430321"/>
            <a:ext cx="10324424" cy="3117724"/>
          </a:xfrm>
          <a:prstGeom prst="rect">
            <a:avLst/>
          </a:prstGeom>
        </p:spPr>
      </p:pic>
    </p:spTree>
    <p:extLst>
      <p:ext uri="{BB962C8B-B14F-4D97-AF65-F5344CB8AC3E}">
        <p14:creationId xmlns:p14="http://schemas.microsoft.com/office/powerpoint/2010/main" val="352659612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E07F6-E191-8012-2036-5B8324D90E28}"/>
              </a:ext>
            </a:extLst>
          </p:cNvPr>
          <p:cNvSpPr>
            <a:spLocks noGrp="1"/>
          </p:cNvSpPr>
          <p:nvPr>
            <p:ph type="title"/>
          </p:nvPr>
        </p:nvSpPr>
        <p:spPr/>
        <p:txBody>
          <a:bodyPr/>
          <a:lstStyle/>
          <a:p>
            <a:r>
              <a:rPr lang="en-IN" dirty="0"/>
              <a:t>Let us merge changes of branch1 into master</a:t>
            </a:r>
          </a:p>
        </p:txBody>
      </p:sp>
      <p:sp>
        <p:nvSpPr>
          <p:cNvPr id="3" name="Content Placeholder 2">
            <a:extLst>
              <a:ext uri="{FF2B5EF4-FFF2-40B4-BE49-F238E27FC236}">
                <a16:creationId xmlns:a16="http://schemas.microsoft.com/office/drawing/2014/main" id="{F88DD679-DBDF-1056-A402-84E148A0ED8F}"/>
              </a:ext>
            </a:extLst>
          </p:cNvPr>
          <p:cNvSpPr>
            <a:spLocks noGrp="1"/>
          </p:cNvSpPr>
          <p:nvPr>
            <p:ph idx="1"/>
          </p:nvPr>
        </p:nvSpPr>
        <p:spPr/>
        <p:txBody>
          <a:bodyPr/>
          <a:lstStyle/>
          <a:p>
            <a:r>
              <a:rPr lang="en-IN" b="1" dirty="0"/>
              <a:t>git switch master</a:t>
            </a:r>
          </a:p>
          <a:p>
            <a:r>
              <a:rPr lang="en-IN" b="1" dirty="0"/>
              <a:t>git merge feature1</a:t>
            </a:r>
          </a:p>
        </p:txBody>
      </p:sp>
      <p:pic>
        <p:nvPicPr>
          <p:cNvPr id="5" name="Picture 4">
            <a:extLst>
              <a:ext uri="{FF2B5EF4-FFF2-40B4-BE49-F238E27FC236}">
                <a16:creationId xmlns:a16="http://schemas.microsoft.com/office/drawing/2014/main" id="{CB59110C-EF79-9C72-7CEC-C7DD8B3D21DB}"/>
              </a:ext>
            </a:extLst>
          </p:cNvPr>
          <p:cNvPicPr>
            <a:picLocks noChangeAspect="1"/>
          </p:cNvPicPr>
          <p:nvPr/>
        </p:nvPicPr>
        <p:blipFill>
          <a:blip r:embed="rId2"/>
          <a:stretch>
            <a:fillRect/>
          </a:stretch>
        </p:blipFill>
        <p:spPr>
          <a:xfrm>
            <a:off x="2371841" y="3022919"/>
            <a:ext cx="6585288" cy="2825895"/>
          </a:xfrm>
          <a:prstGeom prst="rect">
            <a:avLst/>
          </a:prstGeom>
        </p:spPr>
      </p:pic>
    </p:spTree>
    <p:extLst>
      <p:ext uri="{BB962C8B-B14F-4D97-AF65-F5344CB8AC3E}">
        <p14:creationId xmlns:p14="http://schemas.microsoft.com/office/powerpoint/2010/main" val="42716593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7425F-61F1-B165-EF5A-9B44078838CC}"/>
              </a:ext>
            </a:extLst>
          </p:cNvPr>
          <p:cNvSpPr>
            <a:spLocks noGrp="1"/>
          </p:cNvSpPr>
          <p:nvPr>
            <p:ph type="title"/>
          </p:nvPr>
        </p:nvSpPr>
        <p:spPr/>
        <p:txBody>
          <a:bodyPr/>
          <a:lstStyle/>
          <a:p>
            <a:r>
              <a:rPr lang="en-IN" dirty="0"/>
              <a:t>Updated status</a:t>
            </a:r>
          </a:p>
        </p:txBody>
      </p:sp>
      <p:sp>
        <p:nvSpPr>
          <p:cNvPr id="3" name="Content Placeholder 2">
            <a:extLst>
              <a:ext uri="{FF2B5EF4-FFF2-40B4-BE49-F238E27FC236}">
                <a16:creationId xmlns:a16="http://schemas.microsoft.com/office/drawing/2014/main" id="{464CD52B-19CC-B3CB-9C0B-41E91E534CA2}"/>
              </a:ext>
            </a:extLst>
          </p:cNvPr>
          <p:cNvSpPr>
            <a:spLocks noGrp="1"/>
          </p:cNvSpPr>
          <p:nvPr>
            <p:ph idx="1"/>
          </p:nvPr>
        </p:nvSpPr>
        <p:spPr/>
        <p:txBody>
          <a:bodyPr/>
          <a:lstStyle/>
          <a:p>
            <a:r>
              <a:rPr lang="en-IN" dirty="0"/>
              <a:t>git log --</a:t>
            </a:r>
            <a:r>
              <a:rPr lang="en-IN" dirty="0" err="1"/>
              <a:t>oneline</a:t>
            </a:r>
            <a:endParaRPr lang="en-IN" dirty="0"/>
          </a:p>
        </p:txBody>
      </p:sp>
      <p:pic>
        <p:nvPicPr>
          <p:cNvPr id="5" name="Picture 4">
            <a:extLst>
              <a:ext uri="{FF2B5EF4-FFF2-40B4-BE49-F238E27FC236}">
                <a16:creationId xmlns:a16="http://schemas.microsoft.com/office/drawing/2014/main" id="{57EABEAB-990A-2DD4-1885-1372F768D727}"/>
              </a:ext>
            </a:extLst>
          </p:cNvPr>
          <p:cNvPicPr>
            <a:picLocks noChangeAspect="1"/>
          </p:cNvPicPr>
          <p:nvPr/>
        </p:nvPicPr>
        <p:blipFill>
          <a:blip r:embed="rId2"/>
          <a:stretch>
            <a:fillRect/>
          </a:stretch>
        </p:blipFill>
        <p:spPr>
          <a:xfrm>
            <a:off x="3678147" y="1690688"/>
            <a:ext cx="8013371" cy="1074569"/>
          </a:xfrm>
          <a:prstGeom prst="rect">
            <a:avLst/>
          </a:prstGeom>
        </p:spPr>
      </p:pic>
      <p:pic>
        <p:nvPicPr>
          <p:cNvPr id="7" name="Picture 6">
            <a:extLst>
              <a:ext uri="{FF2B5EF4-FFF2-40B4-BE49-F238E27FC236}">
                <a16:creationId xmlns:a16="http://schemas.microsoft.com/office/drawing/2014/main" id="{731D4FAF-310A-2ECD-8E56-742489A2A1D0}"/>
              </a:ext>
            </a:extLst>
          </p:cNvPr>
          <p:cNvPicPr>
            <a:picLocks noChangeAspect="1"/>
          </p:cNvPicPr>
          <p:nvPr/>
        </p:nvPicPr>
        <p:blipFill>
          <a:blip r:embed="rId3"/>
          <a:stretch>
            <a:fillRect/>
          </a:stretch>
        </p:blipFill>
        <p:spPr>
          <a:xfrm>
            <a:off x="1376153" y="2900194"/>
            <a:ext cx="9404893" cy="3411706"/>
          </a:xfrm>
          <a:prstGeom prst="rect">
            <a:avLst/>
          </a:prstGeom>
        </p:spPr>
      </p:pic>
    </p:spTree>
    <p:extLst>
      <p:ext uri="{BB962C8B-B14F-4D97-AF65-F5344CB8AC3E}">
        <p14:creationId xmlns:p14="http://schemas.microsoft.com/office/powerpoint/2010/main" val="36814923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7425F-61F1-B165-EF5A-9B44078838CC}"/>
              </a:ext>
            </a:extLst>
          </p:cNvPr>
          <p:cNvSpPr>
            <a:spLocks noGrp="1"/>
          </p:cNvSpPr>
          <p:nvPr>
            <p:ph type="title"/>
          </p:nvPr>
        </p:nvSpPr>
        <p:spPr/>
        <p:txBody>
          <a:bodyPr/>
          <a:lstStyle/>
          <a:p>
            <a:r>
              <a:rPr lang="en-IN" dirty="0"/>
              <a:t>Deleting unwanted branches</a:t>
            </a:r>
          </a:p>
        </p:txBody>
      </p:sp>
      <p:sp>
        <p:nvSpPr>
          <p:cNvPr id="3" name="Content Placeholder 2">
            <a:extLst>
              <a:ext uri="{FF2B5EF4-FFF2-40B4-BE49-F238E27FC236}">
                <a16:creationId xmlns:a16="http://schemas.microsoft.com/office/drawing/2014/main" id="{464CD52B-19CC-B3CB-9C0B-41E91E534CA2}"/>
              </a:ext>
            </a:extLst>
          </p:cNvPr>
          <p:cNvSpPr>
            <a:spLocks noGrp="1"/>
          </p:cNvSpPr>
          <p:nvPr>
            <p:ph idx="1"/>
          </p:nvPr>
        </p:nvSpPr>
        <p:spPr/>
        <p:txBody>
          <a:bodyPr/>
          <a:lstStyle/>
          <a:p>
            <a:r>
              <a:rPr lang="en-IN" b="1" dirty="0"/>
              <a:t>git branch -d feature1</a:t>
            </a:r>
          </a:p>
          <a:p>
            <a:r>
              <a:rPr lang="en-IN" b="1" dirty="0"/>
              <a:t>git branch -d feature2</a:t>
            </a:r>
          </a:p>
        </p:txBody>
      </p:sp>
    </p:spTree>
    <p:extLst>
      <p:ext uri="{BB962C8B-B14F-4D97-AF65-F5344CB8AC3E}">
        <p14:creationId xmlns:p14="http://schemas.microsoft.com/office/powerpoint/2010/main" val="190474353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2013 - 2022 Theme</Template>
  <TotalTime>7044</TotalTime>
  <Words>4655</Words>
  <Application>Microsoft Office PowerPoint</Application>
  <PresentationFormat>Widescreen</PresentationFormat>
  <Paragraphs>773</Paragraphs>
  <Slides>130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130</vt:i4>
      </vt:variant>
    </vt:vector>
  </HeadingPairs>
  <TitlesOfParts>
    <vt:vector size="134" baseType="lpstr">
      <vt:lpstr>Arial</vt:lpstr>
      <vt:lpstr>Calibri</vt:lpstr>
      <vt:lpstr>Calibri Light</vt:lpstr>
      <vt:lpstr>Office Theme</vt:lpstr>
      <vt:lpstr>Git and GitHub</vt:lpstr>
      <vt:lpstr>Version Control</vt:lpstr>
      <vt:lpstr>Version Control</vt:lpstr>
      <vt:lpstr>Version Control</vt:lpstr>
      <vt:lpstr>Version control example</vt:lpstr>
      <vt:lpstr>Version control example</vt:lpstr>
      <vt:lpstr>Version control example</vt:lpstr>
      <vt:lpstr>Problem summary</vt:lpstr>
      <vt:lpstr>Version Control System and Repository</vt:lpstr>
      <vt:lpstr>If another team member wants the code …</vt:lpstr>
      <vt:lpstr>Deploy the new version</vt:lpstr>
      <vt:lpstr>Git</vt:lpstr>
      <vt:lpstr>Git is not GitHub</vt:lpstr>
      <vt:lpstr>How Git Works – Example</vt:lpstr>
      <vt:lpstr>How Git Works – Example</vt:lpstr>
      <vt:lpstr>How Git Works – Example</vt:lpstr>
      <vt:lpstr>How Git Works – Example</vt:lpstr>
      <vt:lpstr>How Git Works – Example</vt:lpstr>
      <vt:lpstr>How Git Works – Example</vt:lpstr>
      <vt:lpstr>How Git Works – Example</vt:lpstr>
      <vt:lpstr>Types of Version Control System</vt:lpstr>
      <vt:lpstr>Git Workflow – 1</vt:lpstr>
      <vt:lpstr>Git  and GitHub Workflow Stages</vt:lpstr>
      <vt:lpstr>Git Workflow – 3</vt:lpstr>
      <vt:lpstr>Git Workflow – 4</vt:lpstr>
      <vt:lpstr>Git Workflow – 5</vt:lpstr>
      <vt:lpstr>Git Workflow – 6</vt:lpstr>
      <vt:lpstr>Some Fun!</vt:lpstr>
      <vt:lpstr>Git Setup</vt:lpstr>
      <vt:lpstr>Download and Setup</vt:lpstr>
      <vt:lpstr>GitHub Account</vt:lpstr>
      <vt:lpstr>Configure Git</vt:lpstr>
      <vt:lpstr>Git Repository</vt:lpstr>
      <vt:lpstr>Git Repository</vt:lpstr>
      <vt:lpstr>A Public Repository Example</vt:lpstr>
      <vt:lpstr>Creating Our Own Repository: Two Options</vt:lpstr>
      <vt:lpstr>Creating Our Own Repository – Option 1 – Create on the Local Machine</vt:lpstr>
      <vt:lpstr>Using git init</vt:lpstr>
      <vt:lpstr>Creating Our Own Repository – Option 2 – Creating a git Repository on GitHub</vt:lpstr>
      <vt:lpstr>Getting the git Repository On the Local Machine</vt:lpstr>
      <vt:lpstr>Private Repositories</vt:lpstr>
      <vt:lpstr>Using PAT</vt:lpstr>
      <vt:lpstr>Using git</vt:lpstr>
      <vt:lpstr>GitHub Workflow</vt:lpstr>
      <vt:lpstr>GitHub Workflow</vt:lpstr>
      <vt:lpstr>GitHub Workflow – Another Option</vt:lpstr>
      <vt:lpstr>Back to our Local Repository - Using git</vt:lpstr>
      <vt:lpstr>Adding the file to the Index/Staging Area</vt:lpstr>
      <vt:lpstr>Committing the file to the Local Repository</vt:lpstr>
      <vt:lpstr>Pushing the file to GitHub – 1</vt:lpstr>
      <vt:lpstr>Pushing the file to GitHub – 2</vt:lpstr>
      <vt:lpstr>Pushing the file to GitHub – 3</vt:lpstr>
      <vt:lpstr>Pushing the file to GitHub – 4</vt:lpstr>
      <vt:lpstr>If you get Authentication Error …</vt:lpstr>
      <vt:lpstr>If you still get Authentication Error …</vt:lpstr>
      <vt:lpstr>Create a SSH Key-Pair</vt:lpstr>
      <vt:lpstr>Test the SSH Key</vt:lpstr>
      <vt:lpstr>Comparing Files using git diff</vt:lpstr>
      <vt:lpstr>Comparing Files using git diff</vt:lpstr>
      <vt:lpstr>Assignment</vt:lpstr>
      <vt:lpstr>Problem</vt:lpstr>
      <vt:lpstr>TemperatureConverter.java</vt:lpstr>
      <vt:lpstr>Assignment</vt:lpstr>
      <vt:lpstr>Problem</vt:lpstr>
      <vt:lpstr>temperatureConverter.html</vt:lpstr>
      <vt:lpstr>convert.jsp</vt:lpstr>
      <vt:lpstr>Git Branch and Merge</vt:lpstr>
      <vt:lpstr>Branching and Merging – High-level Concept</vt:lpstr>
      <vt:lpstr>Default Branch</vt:lpstr>
      <vt:lpstr>Need for Branch and Merge</vt:lpstr>
      <vt:lpstr>Creating Additional Branches</vt:lpstr>
      <vt:lpstr>After the Developer completes her work</vt:lpstr>
      <vt:lpstr>Branching and Merging Step by step</vt:lpstr>
      <vt:lpstr>Branching step-by-step</vt:lpstr>
      <vt:lpstr>Creating a Branch</vt:lpstr>
      <vt:lpstr>Branching: Key Points</vt:lpstr>
      <vt:lpstr>Knowing which Branch we are in</vt:lpstr>
      <vt:lpstr>Switching from One Branch to Another</vt:lpstr>
      <vt:lpstr>Result of working with feature1 Branch</vt:lpstr>
      <vt:lpstr>Merging the Changes and Contents of feature1 Branch into Master Branch</vt:lpstr>
      <vt:lpstr>Result of the previous command</vt:lpstr>
      <vt:lpstr>Result of the previous command</vt:lpstr>
      <vt:lpstr>What if we had made changes to the Master branch also? – Confusion!</vt:lpstr>
      <vt:lpstr>Recursive Three-way Merge (Two blue, one orange in the figure)</vt:lpstr>
      <vt:lpstr>Important!</vt:lpstr>
      <vt:lpstr>Git Branch Demo</vt:lpstr>
      <vt:lpstr>Create hello.py (C:\delthis\git-branch-demo-1)</vt:lpstr>
      <vt:lpstr>Check the branch</vt:lpstr>
      <vt:lpstr>Check the logs</vt:lpstr>
      <vt:lpstr>Creating a new Branch</vt:lpstr>
      <vt:lpstr>Switch the branch to feature1</vt:lpstr>
      <vt:lpstr>Create testpython.text and then add and commit</vt:lpstr>
      <vt:lpstr>Committing the files to branch feature1</vt:lpstr>
      <vt:lpstr>What is the status? feature1 branch has moved one step ahead of master</vt:lpstr>
      <vt:lpstr>What if we create another branch, say feature2? See next screen</vt:lpstr>
      <vt:lpstr>Current status</vt:lpstr>
      <vt:lpstr>Let us merge changes of branch1 into master</vt:lpstr>
      <vt:lpstr>Updated status</vt:lpstr>
      <vt:lpstr>Deleting unwanted branches</vt:lpstr>
      <vt:lpstr>Assignment: Do the following </vt:lpstr>
      <vt:lpstr>Rebasing</vt:lpstr>
      <vt:lpstr>Regular Merge</vt:lpstr>
      <vt:lpstr>Regular Merge</vt:lpstr>
      <vt:lpstr>Regular Merge</vt:lpstr>
      <vt:lpstr>Regular Merge – Problems </vt:lpstr>
      <vt:lpstr>Regular Merge – Problems </vt:lpstr>
      <vt:lpstr>Solution – Rebase </vt:lpstr>
      <vt:lpstr>Why Rebase?</vt:lpstr>
      <vt:lpstr>Rebase Disadvantages</vt:lpstr>
      <vt:lpstr>Rebase Demo</vt:lpstr>
      <vt:lpstr>Rebase Demo</vt:lpstr>
      <vt:lpstr>Rebase Demo</vt:lpstr>
      <vt:lpstr>Rebasing feature1 branch on top of the main branch</vt:lpstr>
      <vt:lpstr>Rebasing feature1 branch on top of the main branch</vt:lpstr>
      <vt:lpstr>Still need to bring changes from feature1 into main branch</vt:lpstr>
      <vt:lpstr>Verification</vt:lpstr>
      <vt:lpstr>Squash Merge</vt:lpstr>
      <vt:lpstr>Squash Merge</vt:lpstr>
      <vt:lpstr>Squash Merge Demo</vt:lpstr>
      <vt:lpstr>Squash Merge Demo</vt:lpstr>
      <vt:lpstr>Squash Merge Demo</vt:lpstr>
      <vt:lpstr>Squash Merge Demo</vt:lpstr>
      <vt:lpstr>Squash Merge Demo</vt:lpstr>
      <vt:lpstr>Squash Merge Demo</vt:lpstr>
      <vt:lpstr>Git stash – 1</vt:lpstr>
      <vt:lpstr>Git stash – 2</vt:lpstr>
      <vt:lpstr>Git stash</vt:lpstr>
      <vt:lpstr>Git stash</vt:lpstr>
      <vt:lpstr>Git stash</vt:lpstr>
      <vt:lpstr>Git stash – Verify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and GitHub</dc:title>
  <dc:creator>Atul Kahate</dc:creator>
  <cp:lastModifiedBy>Atul Kahate</cp:lastModifiedBy>
  <cp:revision>49</cp:revision>
  <dcterms:created xsi:type="dcterms:W3CDTF">2022-06-15T13:26:44Z</dcterms:created>
  <dcterms:modified xsi:type="dcterms:W3CDTF">2024-01-06T06:01:02Z</dcterms:modified>
</cp:coreProperties>
</file>